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1"/>
  </p:notesMasterIdLst>
  <p:sldIdLst>
    <p:sldId id="256" r:id="rId2"/>
    <p:sldId id="258" r:id="rId3"/>
    <p:sldId id="729" r:id="rId4"/>
    <p:sldId id="495" r:id="rId5"/>
    <p:sldId id="663" r:id="rId6"/>
    <p:sldId id="664" r:id="rId7"/>
    <p:sldId id="665" r:id="rId8"/>
    <p:sldId id="386" r:id="rId9"/>
    <p:sldId id="387" r:id="rId10"/>
    <p:sldId id="388" r:id="rId11"/>
    <p:sldId id="412" r:id="rId12"/>
    <p:sldId id="409" r:id="rId13"/>
    <p:sldId id="689" r:id="rId14"/>
    <p:sldId id="716" r:id="rId15"/>
    <p:sldId id="717" r:id="rId16"/>
    <p:sldId id="696" r:id="rId17"/>
    <p:sldId id="706" r:id="rId18"/>
    <p:sldId id="708" r:id="rId19"/>
    <p:sldId id="711" r:id="rId20"/>
    <p:sldId id="718" r:id="rId21"/>
    <p:sldId id="719" r:id="rId22"/>
    <p:sldId id="712" r:id="rId23"/>
    <p:sldId id="720" r:id="rId24"/>
    <p:sldId id="721" r:id="rId25"/>
    <p:sldId id="677" r:id="rId26"/>
    <p:sldId id="678" r:id="rId27"/>
    <p:sldId id="692" r:id="rId28"/>
    <p:sldId id="707" r:id="rId29"/>
    <p:sldId id="671" r:id="rId30"/>
    <p:sldId id="672" r:id="rId31"/>
    <p:sldId id="670" r:id="rId32"/>
    <p:sldId id="475" r:id="rId33"/>
    <p:sldId id="640" r:id="rId34"/>
    <p:sldId id="641" r:id="rId35"/>
    <p:sldId id="728" r:id="rId36"/>
    <p:sldId id="642" r:id="rId37"/>
    <p:sldId id="477" r:id="rId38"/>
    <p:sldId id="479" r:id="rId39"/>
    <p:sldId id="480" r:id="rId40"/>
    <p:sldId id="643" r:id="rId41"/>
    <p:sldId id="484" r:id="rId42"/>
    <p:sldId id="494" r:id="rId43"/>
    <p:sldId id="493" r:id="rId44"/>
    <p:sldId id="496" r:id="rId45"/>
    <p:sldId id="697" r:id="rId46"/>
    <p:sldId id="703" r:id="rId47"/>
    <p:sldId id="698" r:id="rId48"/>
    <p:sldId id="704" r:id="rId49"/>
    <p:sldId id="700" r:id="rId50"/>
    <p:sldId id="701" r:id="rId51"/>
    <p:sldId id="702" r:id="rId52"/>
    <p:sldId id="648" r:id="rId53"/>
    <p:sldId id="649" r:id="rId54"/>
    <p:sldId id="650" r:id="rId55"/>
    <p:sldId id="651" r:id="rId56"/>
    <p:sldId id="652" r:id="rId57"/>
    <p:sldId id="679" r:id="rId58"/>
    <p:sldId id="680" r:id="rId59"/>
    <p:sldId id="681" r:id="rId60"/>
    <p:sldId id="682" r:id="rId61"/>
    <p:sldId id="683" r:id="rId62"/>
    <p:sldId id="684" r:id="rId63"/>
    <p:sldId id="658" r:id="rId64"/>
    <p:sldId id="532" r:id="rId65"/>
    <p:sldId id="722" r:id="rId66"/>
    <p:sldId id="723" r:id="rId67"/>
    <p:sldId id="724" r:id="rId68"/>
    <p:sldId id="725" r:id="rId69"/>
    <p:sldId id="726" r:id="rId70"/>
    <p:sldId id="727" r:id="rId71"/>
    <p:sldId id="659" r:id="rId72"/>
    <p:sldId id="533" r:id="rId73"/>
    <p:sldId id="534" r:id="rId74"/>
    <p:sldId id="536" r:id="rId75"/>
    <p:sldId id="537" r:id="rId76"/>
    <p:sldId id="539" r:id="rId77"/>
    <p:sldId id="661" r:id="rId78"/>
    <p:sldId id="662" r:id="rId79"/>
    <p:sldId id="598" r:id="rId80"/>
  </p:sldIdLst>
  <p:sldSz cx="9144000" cy="6858000" type="screen4x3"/>
  <p:notesSz cx="6881813"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854" autoAdjust="0"/>
    <p:restoredTop sz="94660"/>
  </p:normalViewPr>
  <p:slideViewPr>
    <p:cSldViewPr>
      <p:cViewPr varScale="1">
        <p:scale>
          <a:sx n="49" d="100"/>
          <a:sy n="49" d="100"/>
        </p:scale>
        <p:origin x="1248" y="45"/>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373"/>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presProps" Target="presProp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82119"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46" tIns="46223" rIns="92446" bIns="46223" numCol="1" anchor="t" anchorCtr="0" compatLnSpc="1">
            <a:prstTxWarp prst="textNoShape">
              <a:avLst/>
            </a:prstTxWarp>
          </a:bodyPr>
          <a:lstStyle>
            <a:lvl1pPr eaLnBrk="1" hangingPunct="1">
              <a:defRPr sz="1200">
                <a:latin typeface="Arial" charset="0"/>
                <a:ea typeface="+mn-ea"/>
              </a:defRPr>
            </a:lvl1pPr>
          </a:lstStyle>
          <a:p>
            <a:pPr>
              <a:defRPr/>
            </a:pPr>
            <a:endParaRPr lang="en-US" altLang="en-US"/>
          </a:p>
        </p:txBody>
      </p:sp>
      <p:sp>
        <p:nvSpPr>
          <p:cNvPr id="3075" name="Rectangle 3"/>
          <p:cNvSpPr>
            <a:spLocks noGrp="1" noChangeArrowheads="1"/>
          </p:cNvSpPr>
          <p:nvPr>
            <p:ph type="dt" idx="1"/>
          </p:nvPr>
        </p:nvSpPr>
        <p:spPr bwMode="auto">
          <a:xfrm>
            <a:off x="3898102" y="0"/>
            <a:ext cx="2982119"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46" tIns="46223" rIns="92446" bIns="46223" numCol="1" anchor="t" anchorCtr="0" compatLnSpc="1">
            <a:prstTxWarp prst="textNoShape">
              <a:avLst/>
            </a:prstTxWarp>
          </a:bodyPr>
          <a:lstStyle>
            <a:lvl1pPr algn="r" eaLnBrk="1" hangingPunct="1">
              <a:defRPr sz="1200">
                <a:latin typeface="Arial" charset="0"/>
                <a:ea typeface="+mn-ea"/>
              </a:defRPr>
            </a:lvl1pPr>
          </a:lstStyle>
          <a:p>
            <a:pPr>
              <a:defRPr/>
            </a:pPr>
            <a:endParaRPr lang="en-US" altLang="en-US"/>
          </a:p>
        </p:txBody>
      </p:sp>
      <p:sp>
        <p:nvSpPr>
          <p:cNvPr id="2052" name="Rectangle 4"/>
          <p:cNvSpPr>
            <a:spLocks noGrp="1" noRot="1" noChangeAspect="1" noChangeArrowheads="1" noTextEdit="1"/>
          </p:cNvSpPr>
          <p:nvPr>
            <p:ph type="sldImg" idx="2"/>
          </p:nvPr>
        </p:nvSpPr>
        <p:spPr bwMode="auto">
          <a:xfrm>
            <a:off x="11176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88182" y="4415790"/>
            <a:ext cx="550545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46" tIns="46223" rIns="92446" bIns="46223"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3078" name="Rectangle 6"/>
          <p:cNvSpPr>
            <a:spLocks noGrp="1" noChangeArrowheads="1"/>
          </p:cNvSpPr>
          <p:nvPr>
            <p:ph type="ftr" sz="quarter" idx="4"/>
          </p:nvPr>
        </p:nvSpPr>
        <p:spPr bwMode="auto">
          <a:xfrm>
            <a:off x="0" y="8829967"/>
            <a:ext cx="2982119"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46" tIns="46223" rIns="92446" bIns="46223" numCol="1" anchor="b" anchorCtr="0" compatLnSpc="1">
            <a:prstTxWarp prst="textNoShape">
              <a:avLst/>
            </a:prstTxWarp>
          </a:bodyPr>
          <a:lstStyle>
            <a:lvl1pPr eaLnBrk="1" hangingPunct="1">
              <a:defRPr sz="1200">
                <a:latin typeface="Arial" charset="0"/>
                <a:ea typeface="+mn-ea"/>
              </a:defRPr>
            </a:lvl1pPr>
          </a:lstStyle>
          <a:p>
            <a:pPr>
              <a:defRPr/>
            </a:pPr>
            <a:endParaRPr lang="en-US" altLang="en-US"/>
          </a:p>
        </p:txBody>
      </p:sp>
      <p:sp>
        <p:nvSpPr>
          <p:cNvPr id="3079" name="Rectangle 7"/>
          <p:cNvSpPr>
            <a:spLocks noGrp="1" noChangeArrowheads="1"/>
          </p:cNvSpPr>
          <p:nvPr>
            <p:ph type="sldNum" sz="quarter" idx="5"/>
          </p:nvPr>
        </p:nvSpPr>
        <p:spPr bwMode="auto">
          <a:xfrm>
            <a:off x="3898102" y="8829967"/>
            <a:ext cx="2982119"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46" tIns="46223" rIns="92446" bIns="46223" numCol="1" anchor="b" anchorCtr="0" compatLnSpc="1">
            <a:prstTxWarp prst="textNoShape">
              <a:avLst/>
            </a:prstTxWarp>
          </a:bodyPr>
          <a:lstStyle>
            <a:lvl1pPr algn="r" eaLnBrk="1" hangingPunct="1">
              <a:defRPr sz="1200">
                <a:ea typeface="MS PGothic" panose="020B0600070205080204" pitchFamily="34" charset="-128"/>
              </a:defRPr>
            </a:lvl1pPr>
          </a:lstStyle>
          <a:p>
            <a:pPr>
              <a:defRPr/>
            </a:pPr>
            <a:fld id="{CB19A177-139E-4B7C-A692-4C43541E6709}" type="slidenum">
              <a:rPr lang="en-US" altLang="en-US"/>
              <a:pPr>
                <a:defRPr/>
              </a:pPr>
              <a:t>‹#›</a:t>
            </a:fld>
            <a:endParaRPr lang="en-US" altLang="en-US"/>
          </a:p>
        </p:txBody>
      </p:sp>
    </p:spTree>
    <p:extLst>
      <p:ext uri="{BB962C8B-B14F-4D97-AF65-F5344CB8AC3E}">
        <p14:creationId xmlns:p14="http://schemas.microsoft.com/office/powerpoint/2010/main" val="13793573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ea typeface="ＭＳ Ｐゴシック" panose="020B0600070205080204" pitchFamily="34" charset="-128"/>
              </a:defRPr>
            </a:lvl1pPr>
            <a:lvl2pPr marL="751122" indent="-288893">
              <a:defRPr>
                <a:solidFill>
                  <a:schemeClr val="tx1"/>
                </a:solidFill>
                <a:latin typeface="Arial" panose="020B0604020202020204" pitchFamily="34" charset="0"/>
                <a:ea typeface="ＭＳ Ｐゴシック" panose="020B0600070205080204" pitchFamily="34" charset="-128"/>
              </a:defRPr>
            </a:lvl2pPr>
            <a:lvl3pPr marL="1155573" indent="-231115">
              <a:defRPr>
                <a:solidFill>
                  <a:schemeClr val="tx1"/>
                </a:solidFill>
                <a:latin typeface="Arial" panose="020B0604020202020204" pitchFamily="34" charset="0"/>
                <a:ea typeface="ＭＳ Ｐゴシック" panose="020B0600070205080204" pitchFamily="34" charset="-128"/>
              </a:defRPr>
            </a:lvl3pPr>
            <a:lvl4pPr marL="1617802" indent="-231115">
              <a:defRPr>
                <a:solidFill>
                  <a:schemeClr val="tx1"/>
                </a:solidFill>
                <a:latin typeface="Arial" panose="020B0604020202020204" pitchFamily="34" charset="0"/>
                <a:ea typeface="ＭＳ Ｐゴシック" panose="020B0600070205080204" pitchFamily="34" charset="-128"/>
              </a:defRPr>
            </a:lvl4pPr>
            <a:lvl5pPr marL="2080031" indent="-231115">
              <a:defRPr>
                <a:solidFill>
                  <a:schemeClr val="tx1"/>
                </a:solidFill>
                <a:latin typeface="Arial" panose="020B0604020202020204" pitchFamily="34" charset="0"/>
                <a:ea typeface="ＭＳ Ｐゴシック" panose="020B0600070205080204" pitchFamily="34" charset="-128"/>
              </a:defRPr>
            </a:lvl5pPr>
            <a:lvl6pPr marL="2542261" indent="-23111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3004490" indent="-23111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66719" indent="-23111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928948" indent="-23111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8F2B6445-DA2A-4105-9753-309E6B078505}" type="slidenum">
              <a:rPr lang="en-US" altLang="en-US" smtClean="0"/>
              <a:pPr/>
              <a:t>1</a:t>
            </a:fld>
            <a:endParaRPr lang="en-US" altLang="en-US"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a:ea typeface="ＭＳ Ｐゴシック" charset="0"/>
            </a:endParaRPr>
          </a:p>
        </p:txBody>
      </p:sp>
    </p:spTree>
    <p:extLst>
      <p:ext uri="{BB962C8B-B14F-4D97-AF65-F5344CB8AC3E}">
        <p14:creationId xmlns:p14="http://schemas.microsoft.com/office/powerpoint/2010/main" val="35853178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ea typeface="ＭＳ Ｐゴシック" panose="020B0600070205080204" pitchFamily="34" charset="-128"/>
              </a:defRPr>
            </a:lvl1pPr>
            <a:lvl2pPr marL="751122" indent="-288893">
              <a:defRPr>
                <a:solidFill>
                  <a:schemeClr val="tx1"/>
                </a:solidFill>
                <a:latin typeface="Arial" panose="020B0604020202020204" pitchFamily="34" charset="0"/>
                <a:ea typeface="ＭＳ Ｐゴシック" panose="020B0600070205080204" pitchFamily="34" charset="-128"/>
              </a:defRPr>
            </a:lvl2pPr>
            <a:lvl3pPr marL="1155573" indent="-231115">
              <a:defRPr>
                <a:solidFill>
                  <a:schemeClr val="tx1"/>
                </a:solidFill>
                <a:latin typeface="Arial" panose="020B0604020202020204" pitchFamily="34" charset="0"/>
                <a:ea typeface="ＭＳ Ｐゴシック" panose="020B0600070205080204" pitchFamily="34" charset="-128"/>
              </a:defRPr>
            </a:lvl3pPr>
            <a:lvl4pPr marL="1617802" indent="-231115">
              <a:defRPr>
                <a:solidFill>
                  <a:schemeClr val="tx1"/>
                </a:solidFill>
                <a:latin typeface="Arial" panose="020B0604020202020204" pitchFamily="34" charset="0"/>
                <a:ea typeface="ＭＳ Ｐゴシック" panose="020B0600070205080204" pitchFamily="34" charset="-128"/>
              </a:defRPr>
            </a:lvl4pPr>
            <a:lvl5pPr marL="2080031" indent="-231115">
              <a:defRPr>
                <a:solidFill>
                  <a:schemeClr val="tx1"/>
                </a:solidFill>
                <a:latin typeface="Arial" panose="020B0604020202020204" pitchFamily="34" charset="0"/>
                <a:ea typeface="ＭＳ Ｐゴシック" panose="020B0600070205080204" pitchFamily="34" charset="-128"/>
              </a:defRPr>
            </a:lvl5pPr>
            <a:lvl6pPr marL="2542261" indent="-23111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3004490" indent="-23111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66719" indent="-23111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928948" indent="-23111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D4613459-2323-40F1-8E83-642B45F77355}" type="slidenum">
              <a:rPr lang="en-US" altLang="en-US" smtClean="0"/>
              <a:pPr/>
              <a:t>39</a:t>
            </a:fld>
            <a:endParaRPr lang="en-US" alt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3142624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51122" indent="-288893" eaLnBrk="0" hangingPunct="0">
              <a:defRPr>
                <a:solidFill>
                  <a:schemeClr val="tx1"/>
                </a:solidFill>
                <a:latin typeface="Arial" panose="020B0604020202020204" pitchFamily="34" charset="0"/>
                <a:cs typeface="Arial" panose="020B0604020202020204" pitchFamily="34" charset="0"/>
              </a:defRPr>
            </a:lvl2pPr>
            <a:lvl3pPr marL="1155573" indent="-231115" eaLnBrk="0" hangingPunct="0">
              <a:defRPr>
                <a:solidFill>
                  <a:schemeClr val="tx1"/>
                </a:solidFill>
                <a:latin typeface="Arial" panose="020B0604020202020204" pitchFamily="34" charset="0"/>
                <a:cs typeface="Arial" panose="020B0604020202020204" pitchFamily="34" charset="0"/>
              </a:defRPr>
            </a:lvl3pPr>
            <a:lvl4pPr marL="1617802" indent="-231115" eaLnBrk="0" hangingPunct="0">
              <a:defRPr>
                <a:solidFill>
                  <a:schemeClr val="tx1"/>
                </a:solidFill>
                <a:latin typeface="Arial" panose="020B0604020202020204" pitchFamily="34" charset="0"/>
                <a:cs typeface="Arial" panose="020B0604020202020204" pitchFamily="34" charset="0"/>
              </a:defRPr>
            </a:lvl4pPr>
            <a:lvl5pPr marL="2080031" indent="-231115" eaLnBrk="0" hangingPunct="0">
              <a:defRPr>
                <a:solidFill>
                  <a:schemeClr val="tx1"/>
                </a:solidFill>
                <a:latin typeface="Arial" panose="020B0604020202020204" pitchFamily="34" charset="0"/>
                <a:cs typeface="Arial" panose="020B0604020202020204" pitchFamily="34" charset="0"/>
              </a:defRPr>
            </a:lvl5pPr>
            <a:lvl6pPr marL="2542261" indent="-23111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04490" indent="-23111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66719" indent="-23111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28948" indent="-23111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37C99F8-760B-4EE2-912D-17C0D7223968}" type="slidenum">
              <a:rPr lang="en-US" altLang="en-US"/>
              <a:pPr eaLnBrk="1" hangingPunct="1"/>
              <a:t>40</a:t>
            </a:fld>
            <a:endParaRPr lang="en-US" altLang="en-US"/>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652928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ea typeface="ＭＳ Ｐゴシック" panose="020B0600070205080204" pitchFamily="34" charset="-128"/>
              </a:defRPr>
            </a:lvl1pPr>
            <a:lvl2pPr marL="751122" indent="-288893">
              <a:defRPr>
                <a:solidFill>
                  <a:schemeClr val="tx1"/>
                </a:solidFill>
                <a:latin typeface="Arial" panose="020B0604020202020204" pitchFamily="34" charset="0"/>
                <a:ea typeface="ＭＳ Ｐゴシック" panose="020B0600070205080204" pitchFamily="34" charset="-128"/>
              </a:defRPr>
            </a:lvl2pPr>
            <a:lvl3pPr marL="1155573" indent="-231115">
              <a:defRPr>
                <a:solidFill>
                  <a:schemeClr val="tx1"/>
                </a:solidFill>
                <a:latin typeface="Arial" panose="020B0604020202020204" pitchFamily="34" charset="0"/>
                <a:ea typeface="ＭＳ Ｐゴシック" panose="020B0600070205080204" pitchFamily="34" charset="-128"/>
              </a:defRPr>
            </a:lvl3pPr>
            <a:lvl4pPr marL="1617802" indent="-231115">
              <a:defRPr>
                <a:solidFill>
                  <a:schemeClr val="tx1"/>
                </a:solidFill>
                <a:latin typeface="Arial" panose="020B0604020202020204" pitchFamily="34" charset="0"/>
                <a:ea typeface="ＭＳ Ｐゴシック" panose="020B0600070205080204" pitchFamily="34" charset="-128"/>
              </a:defRPr>
            </a:lvl4pPr>
            <a:lvl5pPr marL="2080031" indent="-231115">
              <a:defRPr>
                <a:solidFill>
                  <a:schemeClr val="tx1"/>
                </a:solidFill>
                <a:latin typeface="Arial" panose="020B0604020202020204" pitchFamily="34" charset="0"/>
                <a:ea typeface="ＭＳ Ｐゴシック" panose="020B0600070205080204" pitchFamily="34" charset="-128"/>
              </a:defRPr>
            </a:lvl5pPr>
            <a:lvl6pPr marL="2542261" indent="-23111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3004490" indent="-23111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66719" indent="-23111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928948" indent="-23111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B15D3CCA-6455-4881-9A60-DF34B2E1E3F1}" type="slidenum">
              <a:rPr lang="en-US" altLang="en-US" smtClean="0"/>
              <a:pPr/>
              <a:t>41</a:t>
            </a:fld>
            <a:endParaRPr lang="en-US" alt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18569796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ea typeface="ＭＳ Ｐゴシック" panose="020B0600070205080204" pitchFamily="34" charset="-128"/>
              </a:defRPr>
            </a:lvl1pPr>
            <a:lvl2pPr marL="751122" indent="-288893">
              <a:defRPr>
                <a:solidFill>
                  <a:schemeClr val="tx1"/>
                </a:solidFill>
                <a:latin typeface="Arial" panose="020B0604020202020204" pitchFamily="34" charset="0"/>
                <a:ea typeface="ＭＳ Ｐゴシック" panose="020B0600070205080204" pitchFamily="34" charset="-128"/>
              </a:defRPr>
            </a:lvl2pPr>
            <a:lvl3pPr marL="1155573" indent="-231115">
              <a:defRPr>
                <a:solidFill>
                  <a:schemeClr val="tx1"/>
                </a:solidFill>
                <a:latin typeface="Arial" panose="020B0604020202020204" pitchFamily="34" charset="0"/>
                <a:ea typeface="ＭＳ Ｐゴシック" panose="020B0600070205080204" pitchFamily="34" charset="-128"/>
              </a:defRPr>
            </a:lvl3pPr>
            <a:lvl4pPr marL="1617802" indent="-231115">
              <a:defRPr>
                <a:solidFill>
                  <a:schemeClr val="tx1"/>
                </a:solidFill>
                <a:latin typeface="Arial" panose="020B0604020202020204" pitchFamily="34" charset="0"/>
                <a:ea typeface="ＭＳ Ｐゴシック" panose="020B0600070205080204" pitchFamily="34" charset="-128"/>
              </a:defRPr>
            </a:lvl4pPr>
            <a:lvl5pPr marL="2080031" indent="-231115">
              <a:defRPr>
                <a:solidFill>
                  <a:schemeClr val="tx1"/>
                </a:solidFill>
                <a:latin typeface="Arial" panose="020B0604020202020204" pitchFamily="34" charset="0"/>
                <a:ea typeface="ＭＳ Ｐゴシック" panose="020B0600070205080204" pitchFamily="34" charset="-128"/>
              </a:defRPr>
            </a:lvl5pPr>
            <a:lvl6pPr marL="2542261" indent="-23111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3004490" indent="-23111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66719" indent="-23111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928948" indent="-23111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5E857374-FFC0-419D-A8B8-D37914B29CE2}" type="slidenum">
              <a:rPr lang="en-US" altLang="en-US" smtClean="0"/>
              <a:pPr/>
              <a:t>53</a:t>
            </a:fld>
            <a:endParaRPr lang="en-US" altLang="en-US" smtClean="0"/>
          </a:p>
        </p:txBody>
      </p:sp>
      <p:sp>
        <p:nvSpPr>
          <p:cNvPr id="34819"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a:ea typeface="ＭＳ Ｐゴシック" charset="0"/>
            </a:endParaRPr>
          </a:p>
        </p:txBody>
      </p:sp>
    </p:spTree>
    <p:extLst>
      <p:ext uri="{BB962C8B-B14F-4D97-AF65-F5344CB8AC3E}">
        <p14:creationId xmlns:p14="http://schemas.microsoft.com/office/powerpoint/2010/main" val="21108207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51122" indent="-288893">
              <a:defRPr sz="2400">
                <a:solidFill>
                  <a:schemeClr val="tx1"/>
                </a:solidFill>
                <a:latin typeface="Arial" panose="020B0604020202020204" pitchFamily="34" charset="0"/>
                <a:ea typeface="ＭＳ Ｐゴシック" panose="020B0600070205080204" pitchFamily="34" charset="-128"/>
              </a:defRPr>
            </a:lvl2pPr>
            <a:lvl3pPr marL="1155573" indent="-231115">
              <a:defRPr sz="2400">
                <a:solidFill>
                  <a:schemeClr val="tx1"/>
                </a:solidFill>
                <a:latin typeface="Arial" panose="020B0604020202020204" pitchFamily="34" charset="0"/>
                <a:ea typeface="ＭＳ Ｐゴシック" panose="020B0600070205080204" pitchFamily="34" charset="-128"/>
              </a:defRPr>
            </a:lvl3pPr>
            <a:lvl4pPr marL="1617802" indent="-231115">
              <a:defRPr sz="2400">
                <a:solidFill>
                  <a:schemeClr val="tx1"/>
                </a:solidFill>
                <a:latin typeface="Arial" panose="020B0604020202020204" pitchFamily="34" charset="0"/>
                <a:ea typeface="ＭＳ Ｐゴシック" panose="020B0600070205080204" pitchFamily="34" charset="-128"/>
              </a:defRPr>
            </a:lvl4pPr>
            <a:lvl5pPr marL="2080031" indent="-231115">
              <a:defRPr sz="2400">
                <a:solidFill>
                  <a:schemeClr val="tx1"/>
                </a:solidFill>
                <a:latin typeface="Arial" panose="020B0604020202020204" pitchFamily="34" charset="0"/>
                <a:ea typeface="ＭＳ Ｐゴシック" panose="020B0600070205080204" pitchFamily="34" charset="-128"/>
              </a:defRPr>
            </a:lvl5pPr>
            <a:lvl6pPr marL="2542261" indent="-23111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3004490" indent="-23111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66719" indent="-23111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928948" indent="-23111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55D637BD-39B7-4D13-8774-38207BB66E9C}" type="slidenum">
              <a:rPr lang="en-US" altLang="en-US" sz="1200"/>
              <a:pPr/>
              <a:t>79</a:t>
            </a:fld>
            <a:endParaRPr lang="en-US" altLang="en-US" sz="120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US">
              <a:cs typeface="+mn-cs"/>
            </a:endParaRPr>
          </a:p>
        </p:txBody>
      </p:sp>
    </p:spTree>
    <p:extLst>
      <p:ext uri="{BB962C8B-B14F-4D97-AF65-F5344CB8AC3E}">
        <p14:creationId xmlns:p14="http://schemas.microsoft.com/office/powerpoint/2010/main" val="19748992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ea typeface="ＭＳ Ｐゴシック" panose="020B0600070205080204" pitchFamily="34" charset="-128"/>
              </a:defRPr>
            </a:lvl1pPr>
            <a:lvl2pPr marL="751122" indent="-288893">
              <a:defRPr>
                <a:solidFill>
                  <a:schemeClr val="tx1"/>
                </a:solidFill>
                <a:latin typeface="Arial" panose="020B0604020202020204" pitchFamily="34" charset="0"/>
                <a:ea typeface="ＭＳ Ｐゴシック" panose="020B0600070205080204" pitchFamily="34" charset="-128"/>
              </a:defRPr>
            </a:lvl2pPr>
            <a:lvl3pPr marL="1155573" indent="-231115">
              <a:defRPr>
                <a:solidFill>
                  <a:schemeClr val="tx1"/>
                </a:solidFill>
                <a:latin typeface="Arial" panose="020B0604020202020204" pitchFamily="34" charset="0"/>
                <a:ea typeface="ＭＳ Ｐゴシック" panose="020B0600070205080204" pitchFamily="34" charset="-128"/>
              </a:defRPr>
            </a:lvl3pPr>
            <a:lvl4pPr marL="1617802" indent="-231115">
              <a:defRPr>
                <a:solidFill>
                  <a:schemeClr val="tx1"/>
                </a:solidFill>
                <a:latin typeface="Arial" panose="020B0604020202020204" pitchFamily="34" charset="0"/>
                <a:ea typeface="ＭＳ Ｐゴシック" panose="020B0600070205080204" pitchFamily="34" charset="-128"/>
              </a:defRPr>
            </a:lvl4pPr>
            <a:lvl5pPr marL="2080031" indent="-231115">
              <a:defRPr>
                <a:solidFill>
                  <a:schemeClr val="tx1"/>
                </a:solidFill>
                <a:latin typeface="Arial" panose="020B0604020202020204" pitchFamily="34" charset="0"/>
                <a:ea typeface="ＭＳ Ｐゴシック" panose="020B0600070205080204" pitchFamily="34" charset="-128"/>
              </a:defRPr>
            </a:lvl5pPr>
            <a:lvl6pPr marL="2542261" indent="-23111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3004490" indent="-23111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66719" indent="-23111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928948" indent="-23111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988D829-D9CA-437B-83B3-ABA04C8EE270}" type="slidenum">
              <a:rPr lang="en-US" altLang="en-US" smtClean="0"/>
              <a:pPr/>
              <a:t>2</a:t>
            </a:fld>
            <a:endParaRPr lang="en-US" altLang="en-US" smtClean="0"/>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a:ea typeface="ＭＳ Ｐゴシック" charset="0"/>
            </a:endParaRPr>
          </a:p>
        </p:txBody>
      </p:sp>
    </p:spTree>
    <p:extLst>
      <p:ext uri="{BB962C8B-B14F-4D97-AF65-F5344CB8AC3E}">
        <p14:creationId xmlns:p14="http://schemas.microsoft.com/office/powerpoint/2010/main" val="31167868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ea typeface="ＭＳ Ｐゴシック" panose="020B0600070205080204" pitchFamily="34" charset="-128"/>
              </a:defRPr>
            </a:lvl1pPr>
            <a:lvl2pPr marL="751122" indent="-288893">
              <a:defRPr>
                <a:solidFill>
                  <a:schemeClr val="tx1"/>
                </a:solidFill>
                <a:latin typeface="Arial" panose="020B0604020202020204" pitchFamily="34" charset="0"/>
                <a:ea typeface="ＭＳ Ｐゴシック" panose="020B0600070205080204" pitchFamily="34" charset="-128"/>
              </a:defRPr>
            </a:lvl2pPr>
            <a:lvl3pPr marL="1155573" indent="-231115">
              <a:defRPr>
                <a:solidFill>
                  <a:schemeClr val="tx1"/>
                </a:solidFill>
                <a:latin typeface="Arial" panose="020B0604020202020204" pitchFamily="34" charset="0"/>
                <a:ea typeface="ＭＳ Ｐゴシック" panose="020B0600070205080204" pitchFamily="34" charset="-128"/>
              </a:defRPr>
            </a:lvl3pPr>
            <a:lvl4pPr marL="1617802" indent="-231115">
              <a:defRPr>
                <a:solidFill>
                  <a:schemeClr val="tx1"/>
                </a:solidFill>
                <a:latin typeface="Arial" panose="020B0604020202020204" pitchFamily="34" charset="0"/>
                <a:ea typeface="ＭＳ Ｐゴシック" panose="020B0600070205080204" pitchFamily="34" charset="-128"/>
              </a:defRPr>
            </a:lvl4pPr>
            <a:lvl5pPr marL="2080031" indent="-231115">
              <a:defRPr>
                <a:solidFill>
                  <a:schemeClr val="tx1"/>
                </a:solidFill>
                <a:latin typeface="Arial" panose="020B0604020202020204" pitchFamily="34" charset="0"/>
                <a:ea typeface="ＭＳ Ｐゴシック" panose="020B0600070205080204" pitchFamily="34" charset="-128"/>
              </a:defRPr>
            </a:lvl5pPr>
            <a:lvl6pPr marL="2542261" indent="-23111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3004490" indent="-23111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66719" indent="-23111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928948" indent="-23111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054AFE3F-4045-4522-9765-2E74945961AF}" type="slidenum">
              <a:rPr lang="en-US" altLang="en-US" smtClean="0">
                <a:cs typeface="Arial" panose="020B0604020202020204" pitchFamily="34" charset="0"/>
              </a:rPr>
              <a:pPr/>
              <a:t>11</a:t>
            </a:fld>
            <a:endParaRPr lang="en-US" altLang="en-US" smtClean="0">
              <a:cs typeface="Arial" panose="020B0604020202020204" pitchFamily="34" charset="0"/>
            </a:endParaRPr>
          </a:p>
        </p:txBody>
      </p:sp>
      <p:sp>
        <p:nvSpPr>
          <p:cNvPr id="18435"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a:ea typeface="ＭＳ Ｐゴシック" charset="0"/>
            </a:endParaRPr>
          </a:p>
        </p:txBody>
      </p:sp>
    </p:spTree>
    <p:extLst>
      <p:ext uri="{BB962C8B-B14F-4D97-AF65-F5344CB8AC3E}">
        <p14:creationId xmlns:p14="http://schemas.microsoft.com/office/powerpoint/2010/main" val="36661572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ea typeface="ＭＳ Ｐゴシック" panose="020B0600070205080204" pitchFamily="34" charset="-128"/>
              </a:defRPr>
            </a:lvl1pPr>
            <a:lvl2pPr marL="751122" indent="-288893">
              <a:defRPr>
                <a:solidFill>
                  <a:schemeClr val="tx1"/>
                </a:solidFill>
                <a:latin typeface="Arial" panose="020B0604020202020204" pitchFamily="34" charset="0"/>
                <a:ea typeface="ＭＳ Ｐゴシック" panose="020B0600070205080204" pitchFamily="34" charset="-128"/>
              </a:defRPr>
            </a:lvl2pPr>
            <a:lvl3pPr marL="1155573" indent="-231115">
              <a:defRPr>
                <a:solidFill>
                  <a:schemeClr val="tx1"/>
                </a:solidFill>
                <a:latin typeface="Arial" panose="020B0604020202020204" pitchFamily="34" charset="0"/>
                <a:ea typeface="ＭＳ Ｐゴシック" panose="020B0600070205080204" pitchFamily="34" charset="-128"/>
              </a:defRPr>
            </a:lvl3pPr>
            <a:lvl4pPr marL="1617802" indent="-231115">
              <a:defRPr>
                <a:solidFill>
                  <a:schemeClr val="tx1"/>
                </a:solidFill>
                <a:latin typeface="Arial" panose="020B0604020202020204" pitchFamily="34" charset="0"/>
                <a:ea typeface="ＭＳ Ｐゴシック" panose="020B0600070205080204" pitchFamily="34" charset="-128"/>
              </a:defRPr>
            </a:lvl4pPr>
            <a:lvl5pPr marL="2080031" indent="-231115">
              <a:defRPr>
                <a:solidFill>
                  <a:schemeClr val="tx1"/>
                </a:solidFill>
                <a:latin typeface="Arial" panose="020B0604020202020204" pitchFamily="34" charset="0"/>
                <a:ea typeface="ＭＳ Ｐゴシック" panose="020B0600070205080204" pitchFamily="34" charset="-128"/>
              </a:defRPr>
            </a:lvl5pPr>
            <a:lvl6pPr marL="2542261" indent="-23111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3004490" indent="-23111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66719" indent="-23111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928948" indent="-23111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9F5FA050-FBE5-41B6-A458-6C8AF4FDAB8A}" type="slidenum">
              <a:rPr lang="en-US" altLang="en-US" smtClean="0"/>
              <a:pPr/>
              <a:t>12</a:t>
            </a:fld>
            <a:endParaRPr lang="en-US" altLang="en-US" smtClean="0"/>
          </a:p>
        </p:txBody>
      </p:sp>
      <p:sp>
        <p:nvSpPr>
          <p:cNvPr id="20483"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a:ea typeface="ＭＳ Ｐゴシック" charset="0"/>
            </a:endParaRPr>
          </a:p>
        </p:txBody>
      </p:sp>
    </p:spTree>
    <p:extLst>
      <p:ext uri="{BB962C8B-B14F-4D97-AF65-F5344CB8AC3E}">
        <p14:creationId xmlns:p14="http://schemas.microsoft.com/office/powerpoint/2010/main" val="9632178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51122" indent="-288893">
              <a:defRPr sz="2400">
                <a:solidFill>
                  <a:schemeClr val="tx1"/>
                </a:solidFill>
                <a:latin typeface="Arial" panose="020B0604020202020204" pitchFamily="34" charset="0"/>
                <a:ea typeface="ＭＳ Ｐゴシック" panose="020B0600070205080204" pitchFamily="34" charset="-128"/>
              </a:defRPr>
            </a:lvl2pPr>
            <a:lvl3pPr marL="1155573" indent="-231115">
              <a:defRPr sz="2400">
                <a:solidFill>
                  <a:schemeClr val="tx1"/>
                </a:solidFill>
                <a:latin typeface="Arial" panose="020B0604020202020204" pitchFamily="34" charset="0"/>
                <a:ea typeface="ＭＳ Ｐゴシック" panose="020B0600070205080204" pitchFamily="34" charset="-128"/>
              </a:defRPr>
            </a:lvl3pPr>
            <a:lvl4pPr marL="1617802" indent="-231115">
              <a:defRPr sz="2400">
                <a:solidFill>
                  <a:schemeClr val="tx1"/>
                </a:solidFill>
                <a:latin typeface="Arial" panose="020B0604020202020204" pitchFamily="34" charset="0"/>
                <a:ea typeface="ＭＳ Ｐゴシック" panose="020B0600070205080204" pitchFamily="34" charset="-128"/>
              </a:defRPr>
            </a:lvl4pPr>
            <a:lvl5pPr marL="2080031" indent="-231115">
              <a:defRPr sz="2400">
                <a:solidFill>
                  <a:schemeClr val="tx1"/>
                </a:solidFill>
                <a:latin typeface="Arial" panose="020B0604020202020204" pitchFamily="34" charset="0"/>
                <a:ea typeface="ＭＳ Ｐゴシック" panose="020B0600070205080204" pitchFamily="34" charset="-128"/>
              </a:defRPr>
            </a:lvl5pPr>
            <a:lvl6pPr marL="2542261" indent="-23111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3004490" indent="-23111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66719" indent="-23111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928948" indent="-23111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CE66A2F7-4D21-4E79-8D8A-1C217FA34086}" type="slidenum">
              <a:rPr lang="en-US" altLang="en-US" sz="1200">
                <a:cs typeface="Arial" panose="020B0604020202020204" pitchFamily="34" charset="0"/>
              </a:rPr>
              <a:pPr/>
              <a:t>16</a:t>
            </a:fld>
            <a:endParaRPr lang="en-US" altLang="en-US" sz="1200">
              <a:cs typeface="Arial" panose="020B0604020202020204" pitchFamily="34" charset="0"/>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a:cs typeface="+mn-cs"/>
            </a:endParaRPr>
          </a:p>
        </p:txBody>
      </p:sp>
    </p:spTree>
    <p:extLst>
      <p:ext uri="{BB962C8B-B14F-4D97-AF65-F5344CB8AC3E}">
        <p14:creationId xmlns:p14="http://schemas.microsoft.com/office/powerpoint/2010/main" val="34776014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ea typeface="ＭＳ Ｐゴシック" panose="020B0600070205080204" pitchFamily="34" charset="-128"/>
              </a:defRPr>
            </a:lvl1pPr>
            <a:lvl2pPr marL="751122" indent="-288893">
              <a:defRPr>
                <a:solidFill>
                  <a:schemeClr val="tx1"/>
                </a:solidFill>
                <a:latin typeface="Arial" panose="020B0604020202020204" pitchFamily="34" charset="0"/>
                <a:ea typeface="ＭＳ Ｐゴシック" panose="020B0600070205080204" pitchFamily="34" charset="-128"/>
              </a:defRPr>
            </a:lvl2pPr>
            <a:lvl3pPr marL="1155573" indent="-231115">
              <a:defRPr>
                <a:solidFill>
                  <a:schemeClr val="tx1"/>
                </a:solidFill>
                <a:latin typeface="Arial" panose="020B0604020202020204" pitchFamily="34" charset="0"/>
                <a:ea typeface="ＭＳ Ｐゴシック" panose="020B0600070205080204" pitchFamily="34" charset="-128"/>
              </a:defRPr>
            </a:lvl3pPr>
            <a:lvl4pPr marL="1617802" indent="-231115">
              <a:defRPr>
                <a:solidFill>
                  <a:schemeClr val="tx1"/>
                </a:solidFill>
                <a:latin typeface="Arial" panose="020B0604020202020204" pitchFamily="34" charset="0"/>
                <a:ea typeface="ＭＳ Ｐゴシック" panose="020B0600070205080204" pitchFamily="34" charset="-128"/>
              </a:defRPr>
            </a:lvl4pPr>
            <a:lvl5pPr marL="2080031" indent="-231115">
              <a:defRPr>
                <a:solidFill>
                  <a:schemeClr val="tx1"/>
                </a:solidFill>
                <a:latin typeface="Arial" panose="020B0604020202020204" pitchFamily="34" charset="0"/>
                <a:ea typeface="ＭＳ Ｐゴシック" panose="020B0600070205080204" pitchFamily="34" charset="-128"/>
              </a:defRPr>
            </a:lvl5pPr>
            <a:lvl6pPr marL="2542261" indent="-23111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3004490" indent="-23111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66719" indent="-23111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928948" indent="-23111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7F62904D-61D0-48F7-9D8F-B12595E15764}" type="slidenum">
              <a:rPr lang="en-US" altLang="en-US" smtClean="0"/>
              <a:pPr/>
              <a:t>20</a:t>
            </a:fld>
            <a:endParaRPr lang="en-US" altLang="en-US" smtClean="0"/>
          </a:p>
        </p:txBody>
      </p:sp>
      <p:sp>
        <p:nvSpPr>
          <p:cNvPr id="22531" name="Rectangle 7"/>
          <p:cNvSpPr txBox="1">
            <a:spLocks noGrp="1" noChangeArrowheads="1"/>
          </p:cNvSpPr>
          <p:nvPr/>
        </p:nvSpPr>
        <p:spPr bwMode="auto">
          <a:xfrm>
            <a:off x="3898102" y="8829967"/>
            <a:ext cx="2982119" cy="464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46" tIns="46223" rIns="92446" bIns="46223" anchor="b"/>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hangingPunct="1"/>
            <a:fld id="{43ED8452-85B2-409D-877B-CE8CBB6E98DD}" type="slidenum">
              <a:rPr lang="en-US" altLang="en-US" sz="1200">
                <a:cs typeface="Arial" panose="020B0604020202020204" pitchFamily="34" charset="0"/>
              </a:rPr>
              <a:pPr algn="r" eaLnBrk="1" hangingPunct="1"/>
              <a:t>20</a:t>
            </a:fld>
            <a:endParaRPr lang="en-US" altLang="en-US" sz="1200">
              <a:cs typeface="Arial" panose="020B0604020202020204" pitchFamily="34" charset="0"/>
            </a:endParaRPr>
          </a:p>
        </p:txBody>
      </p:sp>
      <p:sp>
        <p:nvSpPr>
          <p:cNvPr id="22532" name="Rectangle 2"/>
          <p:cNvSpPr>
            <a:spLocks noGrp="1" noRot="1" noChangeAspect="1" noChangeArrowheads="1" noTextEdit="1"/>
          </p:cNvSpPr>
          <p:nvPr>
            <p:ph type="sldImg"/>
          </p:nvPr>
        </p:nvSpPr>
        <p:spPr>
          <a:ln/>
        </p:spPr>
      </p:sp>
      <p:sp>
        <p:nvSpPr>
          <p:cNvPr id="20485"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a:ea typeface="ＭＳ Ｐゴシック" charset="0"/>
            </a:endParaRPr>
          </a:p>
        </p:txBody>
      </p:sp>
    </p:spTree>
    <p:extLst>
      <p:ext uri="{BB962C8B-B14F-4D97-AF65-F5344CB8AC3E}">
        <p14:creationId xmlns:p14="http://schemas.microsoft.com/office/powerpoint/2010/main" val="31111553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51122" indent="-288893" eaLnBrk="0" hangingPunct="0">
              <a:defRPr>
                <a:solidFill>
                  <a:schemeClr val="tx1"/>
                </a:solidFill>
                <a:latin typeface="Arial" panose="020B0604020202020204" pitchFamily="34" charset="0"/>
                <a:cs typeface="Arial" panose="020B0604020202020204" pitchFamily="34" charset="0"/>
              </a:defRPr>
            </a:lvl2pPr>
            <a:lvl3pPr marL="1155573" indent="-231115" eaLnBrk="0" hangingPunct="0">
              <a:defRPr>
                <a:solidFill>
                  <a:schemeClr val="tx1"/>
                </a:solidFill>
                <a:latin typeface="Arial" panose="020B0604020202020204" pitchFamily="34" charset="0"/>
                <a:cs typeface="Arial" panose="020B0604020202020204" pitchFamily="34" charset="0"/>
              </a:defRPr>
            </a:lvl3pPr>
            <a:lvl4pPr marL="1617802" indent="-231115" eaLnBrk="0" hangingPunct="0">
              <a:defRPr>
                <a:solidFill>
                  <a:schemeClr val="tx1"/>
                </a:solidFill>
                <a:latin typeface="Arial" panose="020B0604020202020204" pitchFamily="34" charset="0"/>
                <a:cs typeface="Arial" panose="020B0604020202020204" pitchFamily="34" charset="0"/>
              </a:defRPr>
            </a:lvl4pPr>
            <a:lvl5pPr marL="2080031" indent="-231115" eaLnBrk="0" hangingPunct="0">
              <a:defRPr>
                <a:solidFill>
                  <a:schemeClr val="tx1"/>
                </a:solidFill>
                <a:latin typeface="Arial" panose="020B0604020202020204" pitchFamily="34" charset="0"/>
                <a:cs typeface="Arial" panose="020B0604020202020204" pitchFamily="34" charset="0"/>
              </a:defRPr>
            </a:lvl5pPr>
            <a:lvl6pPr marL="2542261" indent="-23111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04490" indent="-23111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66719" indent="-23111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28948" indent="-23111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A82D4F3-0EB3-41A1-991A-BD44259B50BA}" type="slidenum">
              <a:rPr lang="en-US" altLang="en-US"/>
              <a:pPr eaLnBrk="1" hangingPunct="1"/>
              <a:t>36</a:t>
            </a:fld>
            <a:endParaRPr lang="en-US" altLang="en-US"/>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115817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ea typeface="ＭＳ Ｐゴシック" panose="020B0600070205080204" pitchFamily="34" charset="-128"/>
              </a:defRPr>
            </a:lvl1pPr>
            <a:lvl2pPr marL="751122" indent="-288893">
              <a:defRPr>
                <a:solidFill>
                  <a:schemeClr val="tx1"/>
                </a:solidFill>
                <a:latin typeface="Arial" panose="020B0604020202020204" pitchFamily="34" charset="0"/>
                <a:ea typeface="ＭＳ Ｐゴシック" panose="020B0600070205080204" pitchFamily="34" charset="-128"/>
              </a:defRPr>
            </a:lvl2pPr>
            <a:lvl3pPr marL="1155573" indent="-231115">
              <a:defRPr>
                <a:solidFill>
                  <a:schemeClr val="tx1"/>
                </a:solidFill>
                <a:latin typeface="Arial" panose="020B0604020202020204" pitchFamily="34" charset="0"/>
                <a:ea typeface="ＭＳ Ｐゴシック" panose="020B0600070205080204" pitchFamily="34" charset="-128"/>
              </a:defRPr>
            </a:lvl3pPr>
            <a:lvl4pPr marL="1617802" indent="-231115">
              <a:defRPr>
                <a:solidFill>
                  <a:schemeClr val="tx1"/>
                </a:solidFill>
                <a:latin typeface="Arial" panose="020B0604020202020204" pitchFamily="34" charset="0"/>
                <a:ea typeface="ＭＳ Ｐゴシック" panose="020B0600070205080204" pitchFamily="34" charset="-128"/>
              </a:defRPr>
            </a:lvl4pPr>
            <a:lvl5pPr marL="2080031" indent="-231115">
              <a:defRPr>
                <a:solidFill>
                  <a:schemeClr val="tx1"/>
                </a:solidFill>
                <a:latin typeface="Arial" panose="020B0604020202020204" pitchFamily="34" charset="0"/>
                <a:ea typeface="ＭＳ Ｐゴシック" panose="020B0600070205080204" pitchFamily="34" charset="-128"/>
              </a:defRPr>
            </a:lvl5pPr>
            <a:lvl6pPr marL="2542261" indent="-23111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3004490" indent="-23111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66719" indent="-23111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928948" indent="-23111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9A56D965-724D-4B3D-9A83-AA20A842D593}" type="slidenum">
              <a:rPr lang="en-US" altLang="en-US" smtClean="0"/>
              <a:pPr/>
              <a:t>37</a:t>
            </a:fld>
            <a:endParaRPr lang="en-US" alt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41494196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ea typeface="ＭＳ Ｐゴシック" panose="020B0600070205080204" pitchFamily="34" charset="-128"/>
              </a:defRPr>
            </a:lvl1pPr>
            <a:lvl2pPr marL="751122" indent="-288893">
              <a:defRPr>
                <a:solidFill>
                  <a:schemeClr val="tx1"/>
                </a:solidFill>
                <a:latin typeface="Arial" panose="020B0604020202020204" pitchFamily="34" charset="0"/>
                <a:ea typeface="ＭＳ Ｐゴシック" panose="020B0600070205080204" pitchFamily="34" charset="-128"/>
              </a:defRPr>
            </a:lvl2pPr>
            <a:lvl3pPr marL="1155573" indent="-231115">
              <a:defRPr>
                <a:solidFill>
                  <a:schemeClr val="tx1"/>
                </a:solidFill>
                <a:latin typeface="Arial" panose="020B0604020202020204" pitchFamily="34" charset="0"/>
                <a:ea typeface="ＭＳ Ｐゴシック" panose="020B0600070205080204" pitchFamily="34" charset="-128"/>
              </a:defRPr>
            </a:lvl3pPr>
            <a:lvl4pPr marL="1617802" indent="-231115">
              <a:defRPr>
                <a:solidFill>
                  <a:schemeClr val="tx1"/>
                </a:solidFill>
                <a:latin typeface="Arial" panose="020B0604020202020204" pitchFamily="34" charset="0"/>
                <a:ea typeface="ＭＳ Ｐゴシック" panose="020B0600070205080204" pitchFamily="34" charset="-128"/>
              </a:defRPr>
            </a:lvl4pPr>
            <a:lvl5pPr marL="2080031" indent="-231115">
              <a:defRPr>
                <a:solidFill>
                  <a:schemeClr val="tx1"/>
                </a:solidFill>
                <a:latin typeface="Arial" panose="020B0604020202020204" pitchFamily="34" charset="0"/>
                <a:ea typeface="ＭＳ Ｐゴシック" panose="020B0600070205080204" pitchFamily="34" charset="-128"/>
              </a:defRPr>
            </a:lvl5pPr>
            <a:lvl6pPr marL="2542261" indent="-23111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3004490" indent="-23111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66719" indent="-23111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928948" indent="-23111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7E5DE169-F881-44B0-AD51-06AC0A7555D1}" type="slidenum">
              <a:rPr lang="en-US" altLang="en-US" smtClean="0"/>
              <a:pPr/>
              <a:t>38</a:t>
            </a:fld>
            <a:endParaRPr lang="en-US" alt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24625261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mtClean="0"/>
              <a:t>5/23/2017</a:t>
            </a: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75951F6-1B78-4097-BC2A-FF1E86443F25}" type="slidenum">
              <a:rPr lang="en-US" altLang="en-US"/>
              <a:pPr>
                <a:defRPr/>
              </a:pPr>
              <a:t>‹#›</a:t>
            </a:fld>
            <a:endParaRPr lang="en-US" altLang="en-US"/>
          </a:p>
        </p:txBody>
      </p:sp>
    </p:spTree>
    <p:extLst>
      <p:ext uri="{BB962C8B-B14F-4D97-AF65-F5344CB8AC3E}">
        <p14:creationId xmlns:p14="http://schemas.microsoft.com/office/powerpoint/2010/main" val="758354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mtClean="0"/>
              <a:t>5/23/2017</a:t>
            </a: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7EF6643-14C5-43EB-95B0-451920874580}" type="slidenum">
              <a:rPr lang="en-US" altLang="en-US"/>
              <a:pPr>
                <a:defRPr/>
              </a:pPr>
              <a:t>‹#›</a:t>
            </a:fld>
            <a:endParaRPr lang="en-US" altLang="en-US"/>
          </a:p>
        </p:txBody>
      </p:sp>
    </p:spTree>
    <p:extLst>
      <p:ext uri="{BB962C8B-B14F-4D97-AF65-F5344CB8AC3E}">
        <p14:creationId xmlns:p14="http://schemas.microsoft.com/office/powerpoint/2010/main" val="36857427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mtClean="0"/>
              <a:t>5/23/2017</a:t>
            </a: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EB8B3FA-3883-42A1-8367-D524AAB33440}" type="slidenum">
              <a:rPr lang="en-US" altLang="en-US"/>
              <a:pPr>
                <a:defRPr/>
              </a:pPr>
              <a:t>‹#›</a:t>
            </a:fld>
            <a:endParaRPr lang="en-US" altLang="en-US"/>
          </a:p>
        </p:txBody>
      </p:sp>
    </p:spTree>
    <p:extLst>
      <p:ext uri="{BB962C8B-B14F-4D97-AF65-F5344CB8AC3E}">
        <p14:creationId xmlns:p14="http://schemas.microsoft.com/office/powerpoint/2010/main" val="35024311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mtClean="0"/>
              <a:t>5/23/2017</a:t>
            </a: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59F1BF47-236F-41F2-BB59-154E48D59F07}" type="slidenum">
              <a:rPr lang="en-US" altLang="en-US"/>
              <a:pPr>
                <a:defRPr/>
              </a:pPr>
              <a:t>‹#›</a:t>
            </a:fld>
            <a:endParaRPr lang="en-US" altLang="en-US"/>
          </a:p>
        </p:txBody>
      </p:sp>
    </p:spTree>
    <p:extLst>
      <p:ext uri="{BB962C8B-B14F-4D97-AF65-F5344CB8AC3E}">
        <p14:creationId xmlns:p14="http://schemas.microsoft.com/office/powerpoint/2010/main" val="634487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mtClean="0"/>
              <a:t>5/23/2017</a:t>
            </a: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7D3656B-88E5-4E0D-9CB9-5000889A2CD1}" type="slidenum">
              <a:rPr lang="en-US" altLang="en-US"/>
              <a:pPr>
                <a:defRPr/>
              </a:pPr>
              <a:t>‹#›</a:t>
            </a:fld>
            <a:endParaRPr lang="en-US" altLang="en-US"/>
          </a:p>
        </p:txBody>
      </p:sp>
    </p:spTree>
    <p:extLst>
      <p:ext uri="{BB962C8B-B14F-4D97-AF65-F5344CB8AC3E}">
        <p14:creationId xmlns:p14="http://schemas.microsoft.com/office/powerpoint/2010/main" val="3951880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mtClean="0"/>
              <a:t>5/23/2017</a:t>
            </a: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A34075C-EE87-47FA-87E0-083C3FF4365D}" type="slidenum">
              <a:rPr lang="en-US" altLang="en-US"/>
              <a:pPr>
                <a:defRPr/>
              </a:pPr>
              <a:t>‹#›</a:t>
            </a:fld>
            <a:endParaRPr lang="en-US" altLang="en-US"/>
          </a:p>
        </p:txBody>
      </p:sp>
    </p:spTree>
    <p:extLst>
      <p:ext uri="{BB962C8B-B14F-4D97-AF65-F5344CB8AC3E}">
        <p14:creationId xmlns:p14="http://schemas.microsoft.com/office/powerpoint/2010/main" val="1663693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mtClean="0"/>
              <a:t>5/23/2017</a:t>
            </a: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9E6C61F2-FF7A-47D9-8874-6DE20F9E256D}" type="slidenum">
              <a:rPr lang="en-US" altLang="en-US"/>
              <a:pPr>
                <a:defRPr/>
              </a:pPr>
              <a:t>‹#›</a:t>
            </a:fld>
            <a:endParaRPr lang="en-US" altLang="en-US"/>
          </a:p>
        </p:txBody>
      </p:sp>
    </p:spTree>
    <p:extLst>
      <p:ext uri="{BB962C8B-B14F-4D97-AF65-F5344CB8AC3E}">
        <p14:creationId xmlns:p14="http://schemas.microsoft.com/office/powerpoint/2010/main" val="3331674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smtClean="0"/>
              <a:t>5/23/2017</a:t>
            </a: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C32FF0C3-7F81-41AD-B951-6E67788F2C6F}" type="slidenum">
              <a:rPr lang="en-US" altLang="en-US"/>
              <a:pPr>
                <a:defRPr/>
              </a:pPr>
              <a:t>‹#›</a:t>
            </a:fld>
            <a:endParaRPr lang="en-US" altLang="en-US"/>
          </a:p>
        </p:txBody>
      </p:sp>
    </p:spTree>
    <p:extLst>
      <p:ext uri="{BB962C8B-B14F-4D97-AF65-F5344CB8AC3E}">
        <p14:creationId xmlns:p14="http://schemas.microsoft.com/office/powerpoint/2010/main" val="2527242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mtClean="0"/>
              <a:t>5/23/2017</a:t>
            </a: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035C2E5D-4B78-44CA-A459-422645DB5753}" type="slidenum">
              <a:rPr lang="en-US" altLang="en-US"/>
              <a:pPr>
                <a:defRPr/>
              </a:pPr>
              <a:t>‹#›</a:t>
            </a:fld>
            <a:endParaRPr lang="en-US" altLang="en-US"/>
          </a:p>
        </p:txBody>
      </p:sp>
    </p:spTree>
    <p:extLst>
      <p:ext uri="{BB962C8B-B14F-4D97-AF65-F5344CB8AC3E}">
        <p14:creationId xmlns:p14="http://schemas.microsoft.com/office/powerpoint/2010/main" val="4081335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mtClean="0"/>
              <a:t>5/23/2017</a:t>
            </a: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D3627DC5-CE26-4A62-B4AC-9AD5F8E989A3}" type="slidenum">
              <a:rPr lang="en-US" altLang="en-US"/>
              <a:pPr>
                <a:defRPr/>
              </a:pPr>
              <a:t>‹#›</a:t>
            </a:fld>
            <a:endParaRPr lang="en-US" altLang="en-US"/>
          </a:p>
        </p:txBody>
      </p:sp>
    </p:spTree>
    <p:extLst>
      <p:ext uri="{BB962C8B-B14F-4D97-AF65-F5344CB8AC3E}">
        <p14:creationId xmlns:p14="http://schemas.microsoft.com/office/powerpoint/2010/main" val="2787941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mtClean="0"/>
              <a:t>5/23/2017</a:t>
            </a: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7FB95594-3D96-4746-BE0D-F49CC5BD929D}" type="slidenum">
              <a:rPr lang="en-US" altLang="en-US"/>
              <a:pPr>
                <a:defRPr/>
              </a:pPr>
              <a:t>‹#›</a:t>
            </a:fld>
            <a:endParaRPr lang="en-US" altLang="en-US"/>
          </a:p>
        </p:txBody>
      </p:sp>
    </p:spTree>
    <p:extLst>
      <p:ext uri="{BB962C8B-B14F-4D97-AF65-F5344CB8AC3E}">
        <p14:creationId xmlns:p14="http://schemas.microsoft.com/office/powerpoint/2010/main" val="24166784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mtClean="0"/>
              <a:t>5/23/2017</a:t>
            </a: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5322C999-3611-42C5-B4B2-80CD2D5BE5F1}" type="slidenum">
              <a:rPr lang="en-US" altLang="en-US"/>
              <a:pPr>
                <a:defRPr/>
              </a:pPr>
              <a:t>‹#›</a:t>
            </a:fld>
            <a:endParaRPr lang="en-US" altLang="en-US"/>
          </a:p>
        </p:txBody>
      </p:sp>
    </p:spTree>
    <p:extLst>
      <p:ext uri="{BB962C8B-B14F-4D97-AF65-F5344CB8AC3E}">
        <p14:creationId xmlns:p14="http://schemas.microsoft.com/office/powerpoint/2010/main" val="3993188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mn-ea"/>
              </a:defRPr>
            </a:lvl1pPr>
          </a:lstStyle>
          <a:p>
            <a:pPr>
              <a:defRPr/>
            </a:pPr>
            <a:r>
              <a:rPr lang="en-US" altLang="en-US" smtClean="0"/>
              <a:t>5/23/2017</a:t>
            </a: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mn-ea"/>
              </a:defRPr>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ea typeface="MS PGothic" panose="020B0600070205080204" pitchFamily="34" charset="-128"/>
              </a:defRPr>
            </a:lvl1pPr>
          </a:lstStyle>
          <a:p>
            <a:pPr>
              <a:defRPr/>
            </a:pPr>
            <a:fld id="{C09CF71E-B843-4052-951A-2C0FB0E1786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p:txStyles>
    <p:titleStyle>
      <a:lvl1pPr algn="ctr" rtl="0" eaLnBrk="0" fontAlgn="base" hangingPunct="0">
        <a:spcBef>
          <a:spcPct val="0"/>
        </a:spcBef>
        <a:spcAft>
          <a:spcPct val="0"/>
        </a:spcAft>
        <a:defRPr sz="4400">
          <a:solidFill>
            <a:schemeClr val="tx2"/>
          </a:solidFill>
          <a:latin typeface="+mj-lt"/>
          <a:ea typeface="ＭＳ Ｐゴシック" panose="020B0600070205080204" pitchFamily="34" charset="-128"/>
          <a:cs typeface="+mj-cs"/>
        </a:defRPr>
      </a:lvl1pPr>
      <a:lvl2pPr algn="ctr" rtl="0" eaLnBrk="0" fontAlgn="base" hangingPunct="0">
        <a:spcBef>
          <a:spcPct val="0"/>
        </a:spcBef>
        <a:spcAft>
          <a:spcPct val="0"/>
        </a:spcAft>
        <a:defRPr sz="4400">
          <a:solidFill>
            <a:schemeClr val="tx2"/>
          </a:solidFill>
          <a:latin typeface="Arial" charset="0"/>
          <a:ea typeface="ＭＳ Ｐゴシック" panose="020B0600070205080204" pitchFamily="34" charset="-128"/>
        </a:defRPr>
      </a:lvl2pPr>
      <a:lvl3pPr algn="ctr" rtl="0" eaLnBrk="0" fontAlgn="base" hangingPunct="0">
        <a:spcBef>
          <a:spcPct val="0"/>
        </a:spcBef>
        <a:spcAft>
          <a:spcPct val="0"/>
        </a:spcAft>
        <a:defRPr sz="4400">
          <a:solidFill>
            <a:schemeClr val="tx2"/>
          </a:solidFill>
          <a:latin typeface="Arial" charset="0"/>
          <a:ea typeface="ＭＳ Ｐゴシック" panose="020B0600070205080204" pitchFamily="34" charset="-128"/>
        </a:defRPr>
      </a:lvl3pPr>
      <a:lvl4pPr algn="ctr" rtl="0" eaLnBrk="0" fontAlgn="base" hangingPunct="0">
        <a:spcBef>
          <a:spcPct val="0"/>
        </a:spcBef>
        <a:spcAft>
          <a:spcPct val="0"/>
        </a:spcAft>
        <a:defRPr sz="4400">
          <a:solidFill>
            <a:schemeClr val="tx2"/>
          </a:solidFill>
          <a:latin typeface="Arial" charset="0"/>
          <a:ea typeface="ＭＳ Ｐゴシック" panose="020B0600070205080204" pitchFamily="34" charset="-128"/>
        </a:defRPr>
      </a:lvl4pPr>
      <a:lvl5pPr algn="ctr" rtl="0" eaLnBrk="0" fontAlgn="base" hangingPunct="0">
        <a:spcBef>
          <a:spcPct val="0"/>
        </a:spcBef>
        <a:spcAft>
          <a:spcPct val="0"/>
        </a:spcAft>
        <a:defRPr sz="4400">
          <a:solidFill>
            <a:schemeClr val="tx2"/>
          </a:solidFill>
          <a:latin typeface="Arial" charset="0"/>
          <a:ea typeface="ＭＳ Ｐゴシック" panose="020B0600070205080204" pitchFamily="34" charset="-128"/>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anose="020B0600070205080204"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anose="020B0600070205080204"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anose="020B0600070205080204"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anose="020B0600070205080204" pitchFamily="34"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www.nsa.gov/"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hyperlink" Target="mailto:herbert.s.lin@stanford.edu"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altLang="en-US" sz="3200" dirty="0" smtClean="0"/>
              <a:t>Fundamentals of Cyber Conflict</a:t>
            </a:r>
          </a:p>
        </p:txBody>
      </p:sp>
      <p:sp>
        <p:nvSpPr>
          <p:cNvPr id="3075" name="Rectangle 3"/>
          <p:cNvSpPr>
            <a:spLocks noGrp="1" noChangeArrowheads="1"/>
          </p:cNvSpPr>
          <p:nvPr>
            <p:ph type="subTitle" idx="1"/>
          </p:nvPr>
        </p:nvSpPr>
        <p:spPr>
          <a:xfrm>
            <a:off x="1371600" y="3962400"/>
            <a:ext cx="6400800" cy="1752600"/>
          </a:xfrm>
        </p:spPr>
        <p:txBody>
          <a:bodyPr/>
          <a:lstStyle/>
          <a:p>
            <a:pPr eaLnBrk="1" hangingPunct="1">
              <a:lnSpc>
                <a:spcPct val="80000"/>
              </a:lnSpc>
            </a:pPr>
            <a:r>
              <a:rPr lang="en-US" altLang="en-US" sz="2000" dirty="0" smtClean="0"/>
              <a:t>Herb Lin</a:t>
            </a:r>
          </a:p>
          <a:p>
            <a:pPr eaLnBrk="1" hangingPunct="1">
              <a:lnSpc>
                <a:spcPct val="80000"/>
              </a:lnSpc>
            </a:pPr>
            <a:r>
              <a:rPr lang="en-US" altLang="en-US" sz="2000" dirty="0" smtClean="0"/>
              <a:t>Stanford University</a:t>
            </a:r>
          </a:p>
          <a:p>
            <a:pPr eaLnBrk="1" hangingPunct="1">
              <a:lnSpc>
                <a:spcPct val="80000"/>
              </a:lnSpc>
            </a:pPr>
            <a:r>
              <a:rPr lang="en-US" altLang="en-US" sz="2000" dirty="0" smtClean="0"/>
              <a:t>CS-203</a:t>
            </a:r>
          </a:p>
          <a:p>
            <a:pPr eaLnBrk="1" hangingPunct="1">
              <a:lnSpc>
                <a:spcPct val="80000"/>
              </a:lnSpc>
            </a:pPr>
            <a:r>
              <a:rPr lang="en-US" altLang="en-US" sz="2000" dirty="0" smtClean="0"/>
              <a:t>May 23, 2017</a:t>
            </a:r>
          </a:p>
        </p:txBody>
      </p:sp>
      <p:sp>
        <p:nvSpPr>
          <p:cNvPr id="3076" name="Date Placeholder 1"/>
          <p:cNvSpPr>
            <a:spLocks noGrp="1"/>
          </p:cNvSpPr>
          <p:nvPr>
            <p:ph type="dt" sz="quarter" idx="10"/>
          </p:nvPr>
        </p:nvSpPr>
        <p:spPr>
          <a:noFill/>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en-US" sz="1400" smtClean="0"/>
              <a:t>5/23/2017</a:t>
            </a:r>
          </a:p>
        </p:txBody>
      </p:sp>
      <p:sp>
        <p:nvSpPr>
          <p:cNvPr id="3077" name="Slide Number Placeholder 2"/>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1DCF48C1-C35F-4B63-B782-8CE82D2BF586}" type="slidenum">
              <a:rPr lang="en-US" altLang="en-US" sz="1400" smtClean="0"/>
              <a:pPr>
                <a:spcBef>
                  <a:spcPct val="0"/>
                </a:spcBef>
                <a:buFontTx/>
                <a:buNone/>
              </a:pPr>
              <a:t>1</a:t>
            </a:fld>
            <a:endParaRPr lang="en-US" altLang="en-US" sz="140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en-US" sz="3600" smtClean="0"/>
              <a:t>Vulnerabilities</a:t>
            </a:r>
          </a:p>
        </p:txBody>
      </p:sp>
      <p:sp>
        <p:nvSpPr>
          <p:cNvPr id="8195" name="Rectangle 3"/>
          <p:cNvSpPr>
            <a:spLocks noGrp="1" noChangeArrowheads="1"/>
          </p:cNvSpPr>
          <p:nvPr>
            <p:ph type="body" idx="1"/>
          </p:nvPr>
        </p:nvSpPr>
        <p:spPr/>
        <p:txBody>
          <a:bodyPr>
            <a:normAutofit/>
          </a:bodyPr>
          <a:lstStyle/>
          <a:p>
            <a:pPr eaLnBrk="1" hangingPunct="1">
              <a:lnSpc>
                <a:spcPct val="80000"/>
              </a:lnSpc>
              <a:defRPr/>
            </a:pPr>
            <a:r>
              <a:rPr lang="en-US" altLang="en-US" sz="2800" dirty="0" smtClean="0">
                <a:ea typeface="+mn-ea"/>
              </a:rPr>
              <a:t>Software (application or system software with accidentally or deliberately introduced flaws)</a:t>
            </a:r>
          </a:p>
          <a:p>
            <a:pPr eaLnBrk="1" hangingPunct="1">
              <a:lnSpc>
                <a:spcPct val="80000"/>
              </a:lnSpc>
              <a:defRPr/>
            </a:pPr>
            <a:r>
              <a:rPr lang="en-US" altLang="en-US" sz="2800" dirty="0" smtClean="0">
                <a:ea typeface="+mn-ea"/>
              </a:rPr>
              <a:t>Hardware (microprocessors, graphics boards, power supplies, peripherals, storage devices, network cards). </a:t>
            </a:r>
          </a:p>
          <a:p>
            <a:pPr eaLnBrk="1" hangingPunct="1">
              <a:lnSpc>
                <a:spcPct val="80000"/>
              </a:lnSpc>
              <a:defRPr/>
            </a:pPr>
            <a:r>
              <a:rPr lang="en-US" altLang="en-US" sz="2800" dirty="0" smtClean="0">
                <a:ea typeface="+mn-ea"/>
              </a:rPr>
              <a:t>Communications channels (e.g., tap on fiber optic line)</a:t>
            </a:r>
          </a:p>
          <a:p>
            <a:pPr eaLnBrk="1" hangingPunct="1">
              <a:lnSpc>
                <a:spcPct val="80000"/>
              </a:lnSpc>
              <a:defRPr/>
            </a:pPr>
            <a:r>
              <a:rPr lang="en-US" altLang="en-US" sz="2800" dirty="0" smtClean="0">
                <a:ea typeface="+mn-ea"/>
              </a:rPr>
              <a:t>Configuration (e.g., ports improperly left open, weak passwords allowed)</a:t>
            </a:r>
          </a:p>
          <a:p>
            <a:pPr marL="0" indent="0" eaLnBrk="1" hangingPunct="1">
              <a:lnSpc>
                <a:spcPct val="80000"/>
              </a:lnSpc>
              <a:buFontTx/>
              <a:buNone/>
              <a:defRPr/>
            </a:pPr>
            <a:endParaRPr lang="en-US" altLang="en-US" sz="2800" dirty="0" smtClean="0">
              <a:ea typeface="+mn-ea"/>
            </a:endParaRPr>
          </a:p>
        </p:txBody>
      </p:sp>
      <p:sp>
        <p:nvSpPr>
          <p:cNvPr id="16388" name="Date Placeholder 1"/>
          <p:cNvSpPr>
            <a:spLocks noGrp="1"/>
          </p:cNvSpPr>
          <p:nvPr>
            <p:ph type="dt" sz="quarter" idx="10"/>
          </p:nvPr>
        </p:nvSpPr>
        <p:spPr>
          <a:noFill/>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en-US" sz="1400" smtClean="0"/>
              <a:t>5/23/2017</a:t>
            </a:r>
          </a:p>
        </p:txBody>
      </p:sp>
      <p:sp>
        <p:nvSpPr>
          <p:cNvPr id="16389" name="Slide Number Placeholder 2"/>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672E5F33-B5AC-4970-8454-C0BE0630FFC3}" type="slidenum">
              <a:rPr lang="en-US" altLang="en-US" sz="1400" smtClean="0"/>
              <a:pPr>
                <a:spcBef>
                  <a:spcPct val="0"/>
                </a:spcBef>
                <a:buFontTx/>
                <a:buNone/>
              </a:pPr>
              <a:t>10</a:t>
            </a:fld>
            <a:endParaRPr lang="en-US" altLang="en-US" sz="140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sz="3000" smtClean="0"/>
              <a:t>Payload – determines type of offensive action</a:t>
            </a:r>
          </a:p>
        </p:txBody>
      </p:sp>
      <p:sp>
        <p:nvSpPr>
          <p:cNvPr id="17411" name="Rectangle 3"/>
          <p:cNvSpPr>
            <a:spLocks noGrp="1" noChangeArrowheads="1"/>
          </p:cNvSpPr>
          <p:nvPr>
            <p:ph type="body" idx="1"/>
          </p:nvPr>
        </p:nvSpPr>
        <p:spPr>
          <a:xfrm>
            <a:off x="466725" y="1417638"/>
            <a:ext cx="8229600" cy="4525962"/>
          </a:xfrm>
        </p:spPr>
        <p:txBody>
          <a:bodyPr/>
          <a:lstStyle/>
          <a:p>
            <a:pPr eaLnBrk="1" hangingPunct="1">
              <a:lnSpc>
                <a:spcPct val="80000"/>
              </a:lnSpc>
            </a:pPr>
            <a:r>
              <a:rPr lang="en-US" altLang="en-US" sz="2600" dirty="0" smtClean="0"/>
              <a:t>Attack: degrade, disrupt, destroy, deny system/network or information therein</a:t>
            </a:r>
          </a:p>
          <a:p>
            <a:pPr lvl="1" eaLnBrk="1" hangingPunct="1">
              <a:lnSpc>
                <a:spcPct val="80000"/>
              </a:lnSpc>
            </a:pPr>
            <a:r>
              <a:rPr lang="en-US" altLang="en-US" sz="2200" dirty="0" smtClean="0"/>
              <a:t>Integrity (data/operations are altered—includes botnet, self-destruction of computer, change data)</a:t>
            </a:r>
          </a:p>
          <a:p>
            <a:pPr lvl="1" eaLnBrk="1" hangingPunct="1">
              <a:lnSpc>
                <a:spcPct val="80000"/>
              </a:lnSpc>
            </a:pPr>
            <a:r>
              <a:rPr lang="en-US" altLang="en-US" sz="2200" dirty="0" smtClean="0"/>
              <a:t>Authenticity (data/operations are forged)</a:t>
            </a:r>
          </a:p>
          <a:p>
            <a:pPr lvl="1" eaLnBrk="1" hangingPunct="1">
              <a:lnSpc>
                <a:spcPct val="80000"/>
              </a:lnSpc>
            </a:pPr>
            <a:r>
              <a:rPr lang="en-US" altLang="en-US" sz="2200" dirty="0" smtClean="0"/>
              <a:t>Availability (data/operations is inaccessible)</a:t>
            </a:r>
            <a:endParaRPr lang="en-US" altLang="en-US" sz="2400" dirty="0" smtClean="0"/>
          </a:p>
          <a:p>
            <a:pPr eaLnBrk="1" hangingPunct="1">
              <a:lnSpc>
                <a:spcPct val="80000"/>
              </a:lnSpc>
            </a:pPr>
            <a:r>
              <a:rPr lang="en-US" altLang="en-US" sz="2600" dirty="0" smtClean="0"/>
              <a:t>Exploitation (surreptitiously exfiltration of confidential information)</a:t>
            </a:r>
          </a:p>
          <a:p>
            <a:pPr eaLnBrk="1" hangingPunct="1">
              <a:lnSpc>
                <a:spcPct val="80000"/>
              </a:lnSpc>
            </a:pPr>
            <a:endParaRPr lang="en-US" altLang="en-US" sz="2600" dirty="0" smtClean="0"/>
          </a:p>
          <a:p>
            <a:pPr eaLnBrk="1" hangingPunct="1">
              <a:lnSpc>
                <a:spcPct val="80000"/>
              </a:lnSpc>
              <a:buFontTx/>
              <a:buNone/>
            </a:pPr>
            <a:r>
              <a:rPr lang="en-US" altLang="en-US" sz="2600" dirty="0" smtClean="0"/>
              <a:t>Note that attack and exploitation use the same access paths to take advantage of the same vulnerabilities – only payloads are different.  How does victim distinguish between the two?</a:t>
            </a:r>
          </a:p>
          <a:p>
            <a:pPr eaLnBrk="1" hangingPunct="1">
              <a:lnSpc>
                <a:spcPct val="80000"/>
              </a:lnSpc>
            </a:pPr>
            <a:endParaRPr lang="en-US" altLang="en-US" sz="2600" dirty="0" smtClean="0"/>
          </a:p>
          <a:p>
            <a:pPr eaLnBrk="1" hangingPunct="1">
              <a:lnSpc>
                <a:spcPct val="80000"/>
              </a:lnSpc>
            </a:pPr>
            <a:endParaRPr lang="en-US" altLang="en-US" sz="2600" dirty="0" smtClean="0"/>
          </a:p>
        </p:txBody>
      </p:sp>
      <p:sp>
        <p:nvSpPr>
          <p:cNvPr id="17412" name="Date Placeholder 1"/>
          <p:cNvSpPr>
            <a:spLocks noGrp="1"/>
          </p:cNvSpPr>
          <p:nvPr>
            <p:ph type="dt" sz="quarter" idx="10"/>
          </p:nvPr>
        </p:nvSpPr>
        <p:spPr>
          <a:noFill/>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en-US" sz="1400" smtClean="0"/>
              <a:t>5/23/2017</a:t>
            </a:r>
          </a:p>
        </p:txBody>
      </p:sp>
      <p:sp>
        <p:nvSpPr>
          <p:cNvPr id="17413" name="Slide Number Placeholder 2"/>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9EBCF172-173C-4BDA-A2E3-0944024EC029}" type="slidenum">
              <a:rPr lang="en-US" altLang="en-US" sz="1400" smtClean="0"/>
              <a:pPr>
                <a:spcBef>
                  <a:spcPct val="0"/>
                </a:spcBef>
                <a:buFontTx/>
                <a:buNone/>
              </a:pPr>
              <a:t>11</a:t>
            </a:fld>
            <a:endParaRPr lang="en-US" altLang="en-US" sz="14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76200"/>
            <a:ext cx="8229600" cy="1143000"/>
          </a:xfrm>
        </p:spPr>
        <p:txBody>
          <a:bodyPr/>
          <a:lstStyle/>
          <a:p>
            <a:pPr eaLnBrk="1" hangingPunct="1"/>
            <a:r>
              <a:rPr lang="en-US" altLang="en-US" sz="3600" dirty="0" smtClean="0"/>
              <a:t>Cyber operations vs cyber weapons</a:t>
            </a:r>
          </a:p>
        </p:txBody>
      </p:sp>
      <p:sp>
        <p:nvSpPr>
          <p:cNvPr id="19459" name="Rectangle 3"/>
          <p:cNvSpPr>
            <a:spLocks noGrp="1" noChangeArrowheads="1"/>
          </p:cNvSpPr>
          <p:nvPr>
            <p:ph type="body" idx="1"/>
          </p:nvPr>
        </p:nvSpPr>
        <p:spPr>
          <a:xfrm>
            <a:off x="457200" y="1219200"/>
            <a:ext cx="8229600" cy="4525963"/>
          </a:xfrm>
        </p:spPr>
        <p:txBody>
          <a:bodyPr/>
          <a:lstStyle/>
          <a:p>
            <a:pPr eaLnBrk="1" hangingPunct="1">
              <a:lnSpc>
                <a:spcPct val="80000"/>
              </a:lnSpc>
            </a:pPr>
            <a:r>
              <a:rPr lang="en-US" altLang="en-US" sz="2400" dirty="0" smtClean="0"/>
              <a:t>Offensive cyber operation requires cyber weapons, people, planning, goals, command and control, rules of engagement.</a:t>
            </a:r>
          </a:p>
          <a:p>
            <a:pPr eaLnBrk="1" hangingPunct="1">
              <a:lnSpc>
                <a:spcPct val="80000"/>
              </a:lnSpc>
            </a:pPr>
            <a:r>
              <a:rPr lang="en-US" altLang="en-US" sz="2400" dirty="0" smtClean="0"/>
              <a:t>Weapons provide offensive capabilities (enable offensive action), which can be used for offensive or defensive purposes.</a:t>
            </a:r>
          </a:p>
          <a:p>
            <a:pPr lvl="1" eaLnBrk="1" hangingPunct="1">
              <a:lnSpc>
                <a:spcPct val="80000"/>
              </a:lnSpc>
            </a:pPr>
            <a:r>
              <a:rPr lang="en-US" altLang="en-US" sz="2200" dirty="0" smtClean="0"/>
              <a:t>Offensive capabilities are hostile (destroying, damaging, degrading, disruptive, denying) and act on a technological artifact</a:t>
            </a:r>
          </a:p>
          <a:p>
            <a:pPr lvl="1" eaLnBrk="1" hangingPunct="1">
              <a:lnSpc>
                <a:spcPct val="80000"/>
              </a:lnSpc>
            </a:pPr>
            <a:r>
              <a:rPr lang="en-US" altLang="en-US" sz="2200" dirty="0" smtClean="0"/>
              <a:t>Defensive capabilities prevent or mitigate destruction, damage, degradation, disruption, denial</a:t>
            </a:r>
          </a:p>
          <a:p>
            <a:pPr lvl="1" eaLnBrk="1" hangingPunct="1">
              <a:lnSpc>
                <a:spcPct val="80000"/>
              </a:lnSpc>
            </a:pPr>
            <a:r>
              <a:rPr lang="en-US" altLang="en-US" sz="2200" dirty="0" smtClean="0"/>
              <a:t>Offensive purpose—disadvantages adversary, advantages self</a:t>
            </a:r>
          </a:p>
          <a:p>
            <a:pPr lvl="1" eaLnBrk="1" hangingPunct="1">
              <a:lnSpc>
                <a:spcPct val="80000"/>
              </a:lnSpc>
            </a:pPr>
            <a:r>
              <a:rPr lang="en-US" altLang="en-US" sz="2200" dirty="0" smtClean="0"/>
              <a:t>Defensive purpose –protects interests of self; maintains status quo.</a:t>
            </a:r>
          </a:p>
          <a:p>
            <a:pPr eaLnBrk="1" hangingPunct="1">
              <a:lnSpc>
                <a:spcPct val="80000"/>
              </a:lnSpc>
            </a:pPr>
            <a:endParaRPr lang="en-US" altLang="en-US" sz="2400" dirty="0" smtClean="0"/>
          </a:p>
          <a:p>
            <a:pPr eaLnBrk="1" hangingPunct="1">
              <a:lnSpc>
                <a:spcPct val="80000"/>
              </a:lnSpc>
            </a:pPr>
            <a:endParaRPr lang="en-US" altLang="en-US" sz="2400" dirty="0" smtClean="0"/>
          </a:p>
          <a:p>
            <a:pPr eaLnBrk="1" hangingPunct="1">
              <a:lnSpc>
                <a:spcPct val="80000"/>
              </a:lnSpc>
            </a:pPr>
            <a:endParaRPr lang="en-US" altLang="en-US" sz="2400" dirty="0" smtClean="0"/>
          </a:p>
          <a:p>
            <a:pPr lvl="1" eaLnBrk="1" hangingPunct="1">
              <a:lnSpc>
                <a:spcPct val="80000"/>
              </a:lnSpc>
              <a:buFontTx/>
              <a:buChar char="•"/>
            </a:pPr>
            <a:endParaRPr lang="en-US" altLang="en-US" sz="2400" dirty="0" smtClean="0"/>
          </a:p>
        </p:txBody>
      </p:sp>
      <p:sp>
        <p:nvSpPr>
          <p:cNvPr id="19460" name="Date Placeholder 1"/>
          <p:cNvSpPr>
            <a:spLocks noGrp="1"/>
          </p:cNvSpPr>
          <p:nvPr>
            <p:ph type="dt" sz="quarter" idx="10"/>
          </p:nvPr>
        </p:nvSpPr>
        <p:spPr>
          <a:noFill/>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en-US" sz="1400" smtClean="0"/>
              <a:t>5/23/2017</a:t>
            </a:r>
          </a:p>
        </p:txBody>
      </p:sp>
      <p:sp>
        <p:nvSpPr>
          <p:cNvPr id="19461" name="Slide Number Placeholder 2"/>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DB5D6D05-0A89-4AC5-BA1D-1EBE7DC3A8FC}" type="slidenum">
              <a:rPr lang="en-US" altLang="en-US" sz="1400" smtClean="0"/>
              <a:pPr>
                <a:spcBef>
                  <a:spcPct val="0"/>
                </a:spcBef>
                <a:buFontTx/>
                <a:buNone/>
              </a:pPr>
              <a:t>12</a:t>
            </a:fld>
            <a:endParaRPr lang="en-US" altLang="en-US" sz="140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r>
              <a:rPr lang="en-US" altLang="en-US" sz="3600" smtClean="0"/>
              <a:t>Some cyber examples</a:t>
            </a:r>
          </a:p>
        </p:txBody>
      </p:sp>
      <p:graphicFrame>
        <p:nvGraphicFramePr>
          <p:cNvPr id="4" name="Content Placeholder 3"/>
          <p:cNvGraphicFramePr>
            <a:graphicFrameLocks noGrp="1"/>
          </p:cNvGraphicFramePr>
          <p:nvPr>
            <p:ph idx="1"/>
          </p:nvPr>
        </p:nvGraphicFramePr>
        <p:xfrm>
          <a:off x="457200" y="1524000"/>
          <a:ext cx="8229600" cy="3749675"/>
        </p:xfrm>
        <a:graphic>
          <a:graphicData uri="http://schemas.openxmlformats.org/drawingml/2006/table">
            <a:tbl>
              <a:tblPr firstRow="1" bandRow="1">
                <a:tableStyleId>{5C22544A-7EE6-4342-B048-85BDC9FD1C3A}</a:tableStyleId>
              </a:tblPr>
              <a:tblGrid>
                <a:gridCol w="1981200"/>
                <a:gridCol w="3124200"/>
                <a:gridCol w="3124200"/>
              </a:tblGrid>
              <a:tr h="370903">
                <a:tc>
                  <a:txBody>
                    <a:bodyPr/>
                    <a:lstStyle/>
                    <a:p>
                      <a:endParaRPr lang="en-US" sz="1800" dirty="0"/>
                    </a:p>
                  </a:txBody>
                  <a:tcPr marT="45728" marB="45728"/>
                </a:tc>
                <a:tc>
                  <a:txBody>
                    <a:bodyPr/>
                    <a:lstStyle/>
                    <a:p>
                      <a:r>
                        <a:rPr lang="en-US" sz="1800" dirty="0" smtClean="0"/>
                        <a:t>Offensive purpose</a:t>
                      </a:r>
                      <a:endParaRPr lang="en-US" sz="1800" dirty="0"/>
                    </a:p>
                  </a:txBody>
                  <a:tcPr marT="45728" marB="45728"/>
                </a:tc>
                <a:tc>
                  <a:txBody>
                    <a:bodyPr/>
                    <a:lstStyle/>
                    <a:p>
                      <a:r>
                        <a:rPr lang="en-US" sz="1800" dirty="0" smtClean="0"/>
                        <a:t>Defensive purpose</a:t>
                      </a:r>
                      <a:endParaRPr lang="en-US" sz="1800" dirty="0"/>
                    </a:p>
                  </a:txBody>
                  <a:tcPr marT="45728" marB="45728"/>
                </a:tc>
              </a:tr>
              <a:tr h="1915484">
                <a:tc>
                  <a:txBody>
                    <a:bodyPr/>
                    <a:lstStyle/>
                    <a:p>
                      <a:r>
                        <a:rPr lang="en-US" sz="1800" dirty="0" smtClean="0"/>
                        <a:t>Offensive</a:t>
                      </a:r>
                      <a:r>
                        <a:rPr lang="en-US" sz="1800" baseline="0" dirty="0" smtClean="0"/>
                        <a:t> capability</a:t>
                      </a:r>
                    </a:p>
                    <a:p>
                      <a:r>
                        <a:rPr lang="en-US" sz="1800" baseline="0" dirty="0" smtClean="0"/>
                        <a:t>(destroy, degrade, disrupt, manipulate, deny)</a:t>
                      </a:r>
                    </a:p>
                  </a:txBody>
                  <a:tcPr marT="45728" marB="45728"/>
                </a:tc>
                <a:tc>
                  <a:txBody>
                    <a:bodyPr/>
                    <a:lstStyle/>
                    <a:p>
                      <a:pPr marL="285750" indent="-285750">
                        <a:buFont typeface="Arial" panose="020B0604020202020204" pitchFamily="34" charset="0"/>
                        <a:buChar char="•"/>
                      </a:pPr>
                      <a:r>
                        <a:rPr lang="en-US" sz="1800" dirty="0" smtClean="0"/>
                        <a:t>Cyber</a:t>
                      </a:r>
                      <a:r>
                        <a:rPr lang="en-US" sz="1800" baseline="0" dirty="0" smtClean="0"/>
                        <a:t> attack to degrade infrastructure for adversary nuclear capability (R&amp;D) (</a:t>
                      </a:r>
                      <a:r>
                        <a:rPr lang="en-US" sz="1800" baseline="0" dirty="0" err="1" smtClean="0"/>
                        <a:t>Stuxnet</a:t>
                      </a:r>
                      <a:r>
                        <a:rPr lang="en-US" sz="1800" baseline="0" dirty="0" smtClean="0"/>
                        <a:t>)</a:t>
                      </a:r>
                      <a:endParaRPr lang="en-US" sz="1800" dirty="0"/>
                    </a:p>
                  </a:txBody>
                  <a:tcPr marT="45728" marB="45728"/>
                </a:tc>
                <a:tc>
                  <a:txBody>
                    <a:bodyPr/>
                    <a:lstStyle/>
                    <a:p>
                      <a:pPr marL="285750" indent="-285750">
                        <a:buFont typeface="Arial" panose="020B0604020202020204" pitchFamily="34" charset="0"/>
                        <a:buChar char="•"/>
                      </a:pPr>
                      <a:r>
                        <a:rPr lang="en-US" sz="1800" dirty="0" smtClean="0"/>
                        <a:t>Cyber attack</a:t>
                      </a:r>
                      <a:r>
                        <a:rPr lang="en-US" sz="1800" baseline="0" dirty="0" smtClean="0"/>
                        <a:t> to take out botnet controllers (sometimes with court approval)</a:t>
                      </a:r>
                    </a:p>
                  </a:txBody>
                  <a:tcPr marT="45728" marB="45728"/>
                </a:tc>
              </a:tr>
              <a:tr h="1463288">
                <a:tc>
                  <a:txBody>
                    <a:bodyPr/>
                    <a:lstStyle/>
                    <a:p>
                      <a:r>
                        <a:rPr lang="en-US" sz="1800" dirty="0" smtClean="0"/>
                        <a:t>Defensive capability</a:t>
                      </a:r>
                    </a:p>
                    <a:p>
                      <a:r>
                        <a:rPr lang="en-US" sz="1800" dirty="0" smtClean="0"/>
                        <a:t>(prevent use of offensive capability)</a:t>
                      </a:r>
                      <a:endParaRPr lang="en-US" sz="1800" dirty="0"/>
                    </a:p>
                  </a:txBody>
                  <a:tcPr marT="45728" marB="45728"/>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smtClean="0"/>
                        <a:t>Encryption used to </a:t>
                      </a:r>
                      <a:r>
                        <a:rPr lang="en-US" sz="1800" baseline="0" dirty="0" smtClean="0"/>
                        <a:t> hijack data for ransom</a:t>
                      </a:r>
                      <a:endParaRPr lang="en-US" sz="1800" dirty="0" smtClean="0"/>
                    </a:p>
                  </a:txBody>
                  <a:tcPr marT="45728" marB="45728"/>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smtClean="0"/>
                        <a:t>Encryption used to </a:t>
                      </a:r>
                      <a:r>
                        <a:rPr lang="en-US" sz="1800" baseline="0" dirty="0" smtClean="0"/>
                        <a:t> ensure confidentiality of private data</a:t>
                      </a:r>
                      <a:endParaRPr lang="en-US" sz="1800" dirty="0" smtClean="0"/>
                    </a:p>
                  </a:txBody>
                  <a:tcPr marT="45728" marB="45728"/>
                </a:tc>
              </a:tr>
            </a:tbl>
          </a:graphicData>
        </a:graphic>
      </p:graphicFrame>
      <p:sp>
        <p:nvSpPr>
          <p:cNvPr id="2" name="Date Placeholder 1"/>
          <p:cNvSpPr>
            <a:spLocks noGrp="1"/>
          </p:cNvSpPr>
          <p:nvPr>
            <p:ph type="dt" sz="quarter" idx="10"/>
          </p:nvPr>
        </p:nvSpPr>
        <p:spPr/>
        <p:txBody>
          <a:bodyPr/>
          <a:lstStyle/>
          <a:p>
            <a:pPr>
              <a:defRPr/>
            </a:pPr>
            <a:r>
              <a:rPr lang="en-US" smtClean="0"/>
              <a:t>5/23/2017</a:t>
            </a:r>
            <a:endParaRPr lang="en-US"/>
          </a:p>
        </p:txBody>
      </p:sp>
      <p:sp>
        <p:nvSpPr>
          <p:cNvPr id="54294" name="Slide Number Placeholder 2"/>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AF090048-658A-4043-893D-6637F6E75199}" type="slidenum">
              <a:rPr lang="en-US" altLang="en-US" sz="1400" smtClean="0"/>
              <a:pPr>
                <a:spcBef>
                  <a:spcPct val="0"/>
                </a:spcBef>
                <a:buFontTx/>
                <a:buNone/>
              </a:pPr>
              <a:t>13</a:t>
            </a:fld>
            <a:endParaRPr lang="en-US" altLang="en-US" sz="1400" smtClean="0"/>
          </a:p>
        </p:txBody>
      </p:sp>
    </p:spTree>
    <p:extLst>
      <p:ext uri="{BB962C8B-B14F-4D97-AF65-F5344CB8AC3E}">
        <p14:creationId xmlns:p14="http://schemas.microsoft.com/office/powerpoint/2010/main" val="203422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normAutofit fontScale="90000"/>
          </a:bodyPr>
          <a:lstStyle/>
          <a:p>
            <a:r>
              <a:rPr lang="en-US" altLang="en-US" sz="3600" dirty="0" smtClean="0"/>
              <a:t>Some important characteristics of </a:t>
            </a:r>
            <a:br>
              <a:rPr lang="en-US" altLang="en-US" sz="3600" dirty="0" smtClean="0"/>
            </a:br>
            <a:r>
              <a:rPr lang="en-US" altLang="en-US" sz="3600" dirty="0" smtClean="0"/>
              <a:t>offensive cyber capabilities</a:t>
            </a:r>
          </a:p>
        </p:txBody>
      </p:sp>
      <p:sp>
        <p:nvSpPr>
          <p:cNvPr id="3075" name="Content Placeholder 2"/>
          <p:cNvSpPr>
            <a:spLocks noGrp="1"/>
          </p:cNvSpPr>
          <p:nvPr>
            <p:ph idx="1"/>
          </p:nvPr>
        </p:nvSpPr>
        <p:spPr>
          <a:xfrm>
            <a:off x="457200" y="1371600"/>
            <a:ext cx="8229600" cy="4754563"/>
          </a:xfrm>
        </p:spPr>
        <p:txBody>
          <a:bodyPr>
            <a:normAutofit/>
          </a:bodyPr>
          <a:lstStyle/>
          <a:p>
            <a:r>
              <a:rPr lang="en-US" altLang="en-US" sz="2800" dirty="0" smtClean="0"/>
              <a:t>Cyber is offense-dominant in most situations</a:t>
            </a:r>
          </a:p>
          <a:p>
            <a:pPr lvl="1"/>
            <a:r>
              <a:rPr lang="en-US" altLang="en-US" sz="2400" dirty="0" smtClean="0"/>
              <a:t>The only perfectly secure computer is useless.</a:t>
            </a:r>
          </a:p>
          <a:p>
            <a:pPr lvl="1"/>
            <a:r>
              <a:rPr lang="en-US" altLang="en-US" sz="2400" dirty="0" smtClean="0"/>
              <a:t>The enormous complexity of modern information technology means that there are multiple places where an adversary can intervene, and often only one intervention is necessary.</a:t>
            </a:r>
          </a:p>
          <a:p>
            <a:pPr lvl="1"/>
            <a:r>
              <a:rPr lang="en-US" altLang="en-US" sz="2400" dirty="0" smtClean="0"/>
              <a:t>Given enough time, the offense will always be successful.</a:t>
            </a:r>
          </a:p>
          <a:p>
            <a:pPr lvl="1"/>
            <a:r>
              <a:rPr lang="en-US" altLang="en-US" sz="2400" dirty="0" smtClean="0"/>
              <a:t>When </a:t>
            </a:r>
            <a:r>
              <a:rPr lang="en-US" altLang="en-US" sz="2400" dirty="0"/>
              <a:t>timetable </a:t>
            </a:r>
            <a:r>
              <a:rPr lang="en-US" altLang="en-US" sz="2400" dirty="0" smtClean="0"/>
              <a:t>is determined </a:t>
            </a:r>
            <a:r>
              <a:rPr lang="en-US" altLang="en-US" sz="2400" dirty="0"/>
              <a:t>by external </a:t>
            </a:r>
            <a:r>
              <a:rPr lang="en-US" altLang="en-US" sz="2400" dirty="0" smtClean="0"/>
              <a:t>events and coordination is necessary, success is harder to achieve.</a:t>
            </a:r>
          </a:p>
          <a:p>
            <a:endParaRPr lang="en-US" altLang="en-US" sz="2400" dirty="0" smtClean="0"/>
          </a:p>
          <a:p>
            <a:endParaRPr lang="en-US" altLang="en-US" sz="2400" dirty="0" smtClean="0"/>
          </a:p>
        </p:txBody>
      </p:sp>
      <p:sp>
        <p:nvSpPr>
          <p:cNvPr id="3076" name="Date Placeholder 3"/>
          <p:cNvSpPr>
            <a:spLocks noGrp="1"/>
          </p:cNvSpPr>
          <p:nvPr>
            <p:ph type="dt" sz="quarter" idx="10"/>
          </p:nvPr>
        </p:nvSpPr>
        <p:spPr>
          <a:noFill/>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US" altLang="en-US" sz="1400" smtClean="0"/>
              <a:t>5/23/2017</a:t>
            </a:r>
          </a:p>
        </p:txBody>
      </p:sp>
      <p:sp>
        <p:nvSpPr>
          <p:cNvPr id="3077" name="Slide Number Placeholder 4"/>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fld id="{D477D439-FD3A-4B03-9E5A-BC3701AA268A}" type="slidenum">
              <a:rPr lang="en-US" altLang="en-US" sz="1400" smtClean="0"/>
              <a:pPr eaLnBrk="1" hangingPunct="1">
                <a:spcBef>
                  <a:spcPct val="0"/>
                </a:spcBef>
                <a:buFontTx/>
                <a:buNone/>
              </a:pPr>
              <a:t>14</a:t>
            </a:fld>
            <a:endParaRPr lang="en-US" altLang="en-US" sz="1400" smtClean="0"/>
          </a:p>
        </p:txBody>
      </p:sp>
    </p:spTree>
    <p:extLst>
      <p:ext uri="{BB962C8B-B14F-4D97-AF65-F5344CB8AC3E}">
        <p14:creationId xmlns:p14="http://schemas.microsoft.com/office/powerpoint/2010/main" val="19757636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marL="914400" lvl="2" indent="0" eaLnBrk="1" hangingPunct="1">
              <a:lnSpc>
                <a:spcPct val="80000"/>
              </a:lnSpc>
              <a:buNone/>
            </a:pPr>
            <a:endParaRPr lang="en-US" altLang="en-US" dirty="0"/>
          </a:p>
          <a:p>
            <a:r>
              <a:rPr lang="en-US" sz="2800" dirty="0"/>
              <a:t>Offensive capabilities span a very large range</a:t>
            </a:r>
          </a:p>
          <a:p>
            <a:pPr lvl="1"/>
            <a:r>
              <a:rPr lang="en-US" sz="2400" dirty="0"/>
              <a:t>Very destructive to nondestructive</a:t>
            </a:r>
          </a:p>
          <a:p>
            <a:pPr lvl="1"/>
            <a:r>
              <a:rPr lang="en-US" sz="2400" dirty="0"/>
              <a:t>Very selective to not selective</a:t>
            </a:r>
          </a:p>
          <a:p>
            <a:pPr lvl="1"/>
            <a:r>
              <a:rPr lang="en-US" sz="2400" dirty="0"/>
              <a:t>Immediate execution to long-delayed execution</a:t>
            </a:r>
          </a:p>
          <a:p>
            <a:pPr>
              <a:lnSpc>
                <a:spcPct val="90000"/>
              </a:lnSpc>
              <a:buFont typeface="Symbol" pitchFamily="18" charset="2"/>
              <a:buChar char="·"/>
              <a:defRPr/>
            </a:pPr>
            <a:endParaRPr lang="en-US" altLang="en-US" sz="2400" dirty="0" smtClean="0"/>
          </a:p>
          <a:p>
            <a:pPr>
              <a:lnSpc>
                <a:spcPct val="90000"/>
              </a:lnSpc>
              <a:defRPr/>
            </a:pPr>
            <a:r>
              <a:rPr lang="en-US" altLang="en-US" sz="2800" dirty="0" smtClean="0"/>
              <a:t>Offensive </a:t>
            </a:r>
            <a:r>
              <a:rPr lang="en-US" altLang="en-US" sz="2800" dirty="0"/>
              <a:t>operations can be conducted with plausible deniability in the short term, but </a:t>
            </a:r>
          </a:p>
          <a:p>
            <a:pPr lvl="1">
              <a:lnSpc>
                <a:spcPct val="90000"/>
              </a:lnSpc>
              <a:defRPr/>
            </a:pPr>
            <a:r>
              <a:rPr lang="en-US" altLang="en-US" sz="2400" dirty="0"/>
              <a:t>Attribution may be possible in the long term, drawing on all sources of intelligence.  Usually no smoking guns.</a:t>
            </a:r>
          </a:p>
          <a:p>
            <a:pPr lvl="1">
              <a:lnSpc>
                <a:spcPct val="90000"/>
              </a:lnSpc>
              <a:defRPr/>
            </a:pPr>
            <a:r>
              <a:rPr lang="en-US" altLang="en-US" sz="2400" dirty="0"/>
              <a:t>Kinetic forces also can operate with deniability.</a:t>
            </a:r>
          </a:p>
          <a:p>
            <a:pPr lvl="1">
              <a:lnSpc>
                <a:spcPct val="90000"/>
              </a:lnSpc>
              <a:defRPr/>
            </a:pPr>
            <a:endParaRPr lang="en-US" altLang="en-US" sz="2400" dirty="0"/>
          </a:p>
          <a:p>
            <a:pPr>
              <a:lnSpc>
                <a:spcPct val="80000"/>
              </a:lnSpc>
            </a:pPr>
            <a:endParaRPr lang="en-US" altLang="en-US" sz="2400" dirty="0"/>
          </a:p>
          <a:p>
            <a:endParaRPr lang="en-US" sz="2400" dirty="0"/>
          </a:p>
        </p:txBody>
      </p:sp>
      <p:sp>
        <p:nvSpPr>
          <p:cNvPr id="4" name="Date Placeholder 3"/>
          <p:cNvSpPr>
            <a:spLocks noGrp="1"/>
          </p:cNvSpPr>
          <p:nvPr>
            <p:ph type="dt" sz="half" idx="10"/>
          </p:nvPr>
        </p:nvSpPr>
        <p:spPr/>
        <p:txBody>
          <a:bodyPr/>
          <a:lstStyle/>
          <a:p>
            <a:pPr>
              <a:defRPr/>
            </a:pPr>
            <a:r>
              <a:rPr lang="en-US" altLang="en-US" smtClean="0"/>
              <a:t>5/23/2017</a:t>
            </a:r>
            <a:endParaRPr lang="en-US" altLang="en-US"/>
          </a:p>
        </p:txBody>
      </p:sp>
      <p:sp>
        <p:nvSpPr>
          <p:cNvPr id="5" name="Slide Number Placeholder 4"/>
          <p:cNvSpPr>
            <a:spLocks noGrp="1"/>
          </p:cNvSpPr>
          <p:nvPr>
            <p:ph type="sldNum" sz="quarter" idx="12"/>
          </p:nvPr>
        </p:nvSpPr>
        <p:spPr/>
        <p:txBody>
          <a:bodyPr/>
          <a:lstStyle/>
          <a:p>
            <a:pPr>
              <a:defRPr/>
            </a:pPr>
            <a:fld id="{47D3656B-88E5-4E0D-9CB9-5000889A2CD1}" type="slidenum">
              <a:rPr lang="en-US" altLang="en-US" smtClean="0"/>
              <a:pPr>
                <a:defRPr/>
              </a:pPr>
              <a:t>15</a:t>
            </a:fld>
            <a:endParaRPr lang="en-US" altLang="en-US"/>
          </a:p>
        </p:txBody>
      </p:sp>
    </p:spTree>
    <p:extLst>
      <p:ext uri="{BB962C8B-B14F-4D97-AF65-F5344CB8AC3E}">
        <p14:creationId xmlns:p14="http://schemas.microsoft.com/office/powerpoint/2010/main" val="30603861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body" idx="1"/>
          </p:nvPr>
        </p:nvSpPr>
        <p:spPr>
          <a:xfrm>
            <a:off x="457200" y="304800"/>
            <a:ext cx="8229600" cy="5516563"/>
          </a:xfrm>
        </p:spPr>
        <p:txBody>
          <a:bodyPr/>
          <a:lstStyle/>
          <a:p>
            <a:pPr eaLnBrk="1" hangingPunct="1">
              <a:lnSpc>
                <a:spcPct val="80000"/>
              </a:lnSpc>
            </a:pPr>
            <a:r>
              <a:rPr lang="en-US" altLang="en-US" sz="2800" dirty="0" smtClean="0">
                <a:ea typeface="ＭＳ Ｐゴシック" panose="020B0600070205080204" pitchFamily="34" charset="-128"/>
              </a:rPr>
              <a:t>A given offensive cyber operation may be:</a:t>
            </a:r>
          </a:p>
          <a:p>
            <a:pPr lvl="1" eaLnBrk="1" hangingPunct="1">
              <a:lnSpc>
                <a:spcPct val="80000"/>
              </a:lnSpc>
            </a:pPr>
            <a:r>
              <a:rPr lang="en-US" altLang="en-US" sz="2400" dirty="0" smtClean="0">
                <a:ea typeface="ＭＳ Ｐゴシック" panose="020B0600070205080204" pitchFamily="34" charset="-128"/>
              </a:rPr>
              <a:t>Known only long after penetration has occurred</a:t>
            </a:r>
          </a:p>
          <a:p>
            <a:pPr lvl="1">
              <a:lnSpc>
                <a:spcPct val="80000"/>
              </a:lnSpc>
            </a:pPr>
            <a:r>
              <a:rPr lang="en-US" altLang="en-US" sz="2400" dirty="0" smtClean="0">
                <a:ea typeface="ＭＳ Ｐゴシック" panose="020B0600070205080204" pitchFamily="34" charset="-128"/>
              </a:rPr>
              <a:t>Limited in utility: usable only once or a few times</a:t>
            </a:r>
          </a:p>
          <a:p>
            <a:pPr lvl="1" eaLnBrk="1" hangingPunct="1">
              <a:lnSpc>
                <a:spcPct val="80000"/>
              </a:lnSpc>
            </a:pPr>
            <a:r>
              <a:rPr lang="en-US" altLang="en-US" sz="2400" dirty="0" smtClean="0">
                <a:ea typeface="ＭＳ Ｐゴシック" panose="020B0600070205080204" pitchFamily="34" charset="-128"/>
              </a:rPr>
              <a:t>Fragile: usable only as long as intelligence is valid</a:t>
            </a:r>
          </a:p>
          <a:p>
            <a:pPr lvl="1" eaLnBrk="1" hangingPunct="1">
              <a:lnSpc>
                <a:spcPct val="80000"/>
              </a:lnSpc>
            </a:pPr>
            <a:r>
              <a:rPr lang="en-US" altLang="en-US" sz="2400" dirty="0" smtClean="0">
                <a:ea typeface="ＭＳ Ｐゴシック" panose="020B0600070205080204" pitchFamily="34" charset="-128"/>
              </a:rPr>
              <a:t>Technically fast but operationally slow; hence most suitable in </a:t>
            </a:r>
            <a:r>
              <a:rPr lang="en-US" altLang="en-US" sz="2400" dirty="0" err="1" smtClean="0">
                <a:ea typeface="ＭＳ Ｐゴシック" panose="020B0600070205080204" pitchFamily="34" charset="-128"/>
              </a:rPr>
              <a:t>nonurgent</a:t>
            </a:r>
            <a:r>
              <a:rPr lang="en-US" altLang="en-US" sz="2400" dirty="0" smtClean="0">
                <a:ea typeface="ＭＳ Ｐゴシック" panose="020B0600070205080204" pitchFamily="34" charset="-128"/>
              </a:rPr>
              <a:t> scenarios (e.g., early use); “speed of light” vs “speed of law”</a:t>
            </a:r>
          </a:p>
          <a:p>
            <a:pPr eaLnBrk="1" hangingPunct="1">
              <a:lnSpc>
                <a:spcPct val="80000"/>
              </a:lnSpc>
            </a:pPr>
            <a:endParaRPr lang="en-US" altLang="en-US" sz="2400" dirty="0" smtClean="0">
              <a:ea typeface="ＭＳ Ｐゴシック" panose="020B0600070205080204" pitchFamily="34" charset="-128"/>
            </a:endParaRPr>
          </a:p>
          <a:p>
            <a:pPr eaLnBrk="1" hangingPunct="1">
              <a:lnSpc>
                <a:spcPct val="80000"/>
              </a:lnSpc>
            </a:pPr>
            <a:r>
              <a:rPr lang="en-US" altLang="en-US" sz="2800" dirty="0" smtClean="0">
                <a:ea typeface="ＭＳ Ｐゴシック" panose="020B0600070205080204" pitchFamily="34" charset="-128"/>
              </a:rPr>
              <a:t>Planning is both critical and hard </a:t>
            </a:r>
          </a:p>
          <a:p>
            <a:pPr lvl="1" eaLnBrk="1" hangingPunct="1">
              <a:lnSpc>
                <a:spcPct val="80000"/>
              </a:lnSpc>
            </a:pPr>
            <a:r>
              <a:rPr lang="en-US" altLang="en-US" sz="2400" dirty="0" smtClean="0">
                <a:ea typeface="ＭＳ Ｐゴシック" panose="020B0600070205080204" pitchFamily="34" charset="-128"/>
              </a:rPr>
              <a:t>Large range of options than most traditional military operations</a:t>
            </a:r>
          </a:p>
          <a:p>
            <a:pPr lvl="1" eaLnBrk="1" hangingPunct="1">
              <a:lnSpc>
                <a:spcPct val="80000"/>
              </a:lnSpc>
            </a:pPr>
            <a:r>
              <a:rPr lang="en-US" altLang="en-US" sz="2400" dirty="0" smtClean="0">
                <a:ea typeface="ＭＳ Ｐゴシック" panose="020B0600070205080204" pitchFamily="34" charset="-128"/>
              </a:rPr>
              <a:t>Many possible outcome paths</a:t>
            </a:r>
            <a:r>
              <a:rPr lang="en-US" altLang="en-US" sz="2400" dirty="0" smtClean="0">
                <a:ea typeface="ＭＳ Ｐゴシック" panose="020B0600070205080204" pitchFamily="34" charset="-128"/>
                <a:sym typeface="Wingdings" panose="05000000000000000000" pitchFamily="2" charset="2"/>
              </a:rPr>
              <a:t> </a:t>
            </a:r>
            <a:r>
              <a:rPr lang="en-US" altLang="en-US" sz="2400" dirty="0" smtClean="0">
                <a:ea typeface="ＭＳ Ｐゴシック" panose="020B0600070205080204" pitchFamily="34" charset="-128"/>
              </a:rPr>
              <a:t>very specialized knowledge</a:t>
            </a:r>
          </a:p>
          <a:p>
            <a:pPr lvl="1" eaLnBrk="1" hangingPunct="1">
              <a:lnSpc>
                <a:spcPct val="80000"/>
              </a:lnSpc>
            </a:pPr>
            <a:r>
              <a:rPr lang="en-US" altLang="en-US" sz="2400" dirty="0" smtClean="0">
                <a:ea typeface="ＭＳ Ｐゴシック" panose="020B0600070205080204" pitchFamily="34" charset="-128"/>
              </a:rPr>
              <a:t>Cascading effects, collateral damage estimates, damage assessment all hard to perform</a:t>
            </a:r>
          </a:p>
        </p:txBody>
      </p:sp>
      <p:sp>
        <p:nvSpPr>
          <p:cNvPr id="25603" name="Date Placeholder 1"/>
          <p:cNvSpPr>
            <a:spLocks noGrp="1"/>
          </p:cNvSpPr>
          <p:nvPr>
            <p:ph type="dt" sz="quarter" idx="10"/>
          </p:nvPr>
        </p:nvSpPr>
        <p:spPr>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Arial" charset="0"/>
                <a:ea typeface="ＭＳ Ｐゴシック" charset="0"/>
              </a:defRPr>
            </a:lvl1pPr>
            <a:lvl2pPr>
              <a:defRPr sz="28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000">
                <a:solidFill>
                  <a:schemeClr val="tx1"/>
                </a:solidFill>
                <a:latin typeface="Arial" charset="0"/>
                <a:ea typeface="ＭＳ Ｐゴシック" charset="0"/>
              </a:defRPr>
            </a:lvl4pPr>
            <a:lvl5pPr>
              <a:defRPr sz="2000">
                <a:solidFill>
                  <a:schemeClr val="tx1"/>
                </a:solidFill>
                <a:latin typeface="Arial" charset="0"/>
                <a:ea typeface="ＭＳ Ｐゴシック" charset="0"/>
              </a:defRPr>
            </a:lvl5pPr>
            <a:lvl6pPr eaLnBrk="0" hangingPunct="0">
              <a:defRPr sz="2000">
                <a:solidFill>
                  <a:schemeClr val="tx1"/>
                </a:solidFill>
                <a:latin typeface="Arial" charset="0"/>
                <a:ea typeface="ＭＳ Ｐゴシック" charset="0"/>
              </a:defRPr>
            </a:lvl6pPr>
            <a:lvl7pPr eaLnBrk="0" hangingPunct="0">
              <a:defRPr sz="2000">
                <a:solidFill>
                  <a:schemeClr val="tx1"/>
                </a:solidFill>
                <a:latin typeface="Arial" charset="0"/>
                <a:ea typeface="ＭＳ Ｐゴシック" charset="0"/>
              </a:defRPr>
            </a:lvl7pPr>
            <a:lvl8pPr eaLnBrk="0" hangingPunct="0">
              <a:defRPr sz="2000">
                <a:solidFill>
                  <a:schemeClr val="tx1"/>
                </a:solidFill>
                <a:latin typeface="Arial" charset="0"/>
                <a:ea typeface="ＭＳ Ｐゴシック" charset="0"/>
              </a:defRPr>
            </a:lvl8pPr>
            <a:lvl9pPr eaLnBrk="0" hangingPunct="0">
              <a:defRPr sz="2000">
                <a:solidFill>
                  <a:schemeClr val="tx1"/>
                </a:solidFill>
                <a:latin typeface="Arial" charset="0"/>
                <a:ea typeface="ＭＳ Ｐゴシック" charset="0"/>
              </a:defRPr>
            </a:lvl9pPr>
          </a:lstStyle>
          <a:p>
            <a:pPr>
              <a:defRPr/>
            </a:pPr>
            <a:r>
              <a:rPr lang="en-US" sz="1400" smtClean="0"/>
              <a:t>5/23/2017</a:t>
            </a:r>
            <a:endParaRPr lang="en-US" sz="1400" dirty="0"/>
          </a:p>
        </p:txBody>
      </p:sp>
      <p:sp>
        <p:nvSpPr>
          <p:cNvPr id="25604" name="Slide Number Placeholder 2"/>
          <p:cNvSpPr>
            <a:spLocks noGrp="1"/>
          </p:cNvSpPr>
          <p:nvPr>
            <p:ph type="sldNum" sz="quarter" idx="12"/>
          </p:nvPr>
        </p:nvSpPr>
        <p:spPr>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AE8C9FEE-6C86-4A2D-9D8D-B60A2700A8FE}" type="slidenum">
              <a:rPr lang="en-US" altLang="en-US" sz="1400"/>
              <a:pPr/>
              <a:t>16</a:t>
            </a:fld>
            <a:endParaRPr lang="en-US" altLang="en-US" sz="1400"/>
          </a:p>
        </p:txBody>
      </p:sp>
    </p:spTree>
    <p:extLst>
      <p:ext uri="{BB962C8B-B14F-4D97-AF65-F5344CB8AC3E}">
        <p14:creationId xmlns:p14="http://schemas.microsoft.com/office/powerpoint/2010/main" val="20050761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Content Placeholder 2"/>
          <p:cNvSpPr>
            <a:spLocks noGrp="1"/>
          </p:cNvSpPr>
          <p:nvPr>
            <p:ph idx="1"/>
          </p:nvPr>
        </p:nvSpPr>
        <p:spPr>
          <a:xfrm>
            <a:off x="457200" y="533400"/>
            <a:ext cx="8229600" cy="5592763"/>
          </a:xfrm>
        </p:spPr>
        <p:txBody>
          <a:bodyPr/>
          <a:lstStyle/>
          <a:p>
            <a:r>
              <a:rPr lang="en-US" altLang="en-US" sz="2800" dirty="0"/>
              <a:t>Intelligence support </a:t>
            </a:r>
            <a:r>
              <a:rPr lang="en-US" altLang="en-US" sz="2800" dirty="0" smtClean="0"/>
              <a:t>for cyber </a:t>
            </a:r>
            <a:r>
              <a:rPr lang="en-US" altLang="en-US" sz="2800" dirty="0"/>
              <a:t>operations is critical</a:t>
            </a:r>
          </a:p>
          <a:p>
            <a:pPr lvl="1"/>
            <a:r>
              <a:rPr lang="en-US" altLang="en-US" sz="2400" dirty="0"/>
              <a:t>Must be accurate, detailed, timely (esp. if targeted)</a:t>
            </a:r>
          </a:p>
          <a:p>
            <a:pPr lvl="1"/>
            <a:r>
              <a:rPr lang="en-US" altLang="en-US" sz="2400" dirty="0" smtClean="0"/>
              <a:t>Intelligence gathering requires much advance planning (can be years!)</a:t>
            </a:r>
          </a:p>
          <a:p>
            <a:pPr lvl="1"/>
            <a:r>
              <a:rPr lang="en-US" altLang="en-US" sz="2400" dirty="0" smtClean="0"/>
              <a:t>Intelligence is fragile (e.g., depends on updates being installed)</a:t>
            </a:r>
          </a:p>
          <a:p>
            <a:pPr lvl="1"/>
            <a:r>
              <a:rPr lang="en-US" altLang="en-US" sz="2400" dirty="0" smtClean="0"/>
              <a:t>Adversary can take steps to invalidate intelligence if aware of need.</a:t>
            </a:r>
          </a:p>
          <a:p>
            <a:pPr lvl="1"/>
            <a:r>
              <a:rPr lang="en-US" altLang="en-US" sz="2400" dirty="0" smtClean="0"/>
              <a:t>Needs for intelligence creates pressures for early use</a:t>
            </a:r>
          </a:p>
          <a:p>
            <a:endParaRPr lang="en-US" altLang="en-US" sz="2400" dirty="0" smtClean="0"/>
          </a:p>
        </p:txBody>
      </p:sp>
      <p:sp>
        <p:nvSpPr>
          <p:cNvPr id="2" name="Date Placeholder 1"/>
          <p:cNvSpPr>
            <a:spLocks noGrp="1"/>
          </p:cNvSpPr>
          <p:nvPr>
            <p:ph type="dt" sz="half" idx="10"/>
          </p:nvPr>
        </p:nvSpPr>
        <p:spPr/>
        <p:txBody>
          <a:bodyPr/>
          <a:lstStyle/>
          <a:p>
            <a:pPr>
              <a:defRPr/>
            </a:pPr>
            <a:r>
              <a:rPr lang="en-US" altLang="en-US" smtClean="0"/>
              <a:t>5/23/2017</a:t>
            </a:r>
            <a:endParaRPr lang="en-US" altLang="en-US"/>
          </a:p>
        </p:txBody>
      </p:sp>
      <p:sp>
        <p:nvSpPr>
          <p:cNvPr id="3" name="Slide Number Placeholder 2"/>
          <p:cNvSpPr>
            <a:spLocks noGrp="1"/>
          </p:cNvSpPr>
          <p:nvPr>
            <p:ph type="sldNum" sz="quarter" idx="12"/>
          </p:nvPr>
        </p:nvSpPr>
        <p:spPr/>
        <p:txBody>
          <a:bodyPr/>
          <a:lstStyle/>
          <a:p>
            <a:pPr>
              <a:defRPr/>
            </a:pPr>
            <a:fld id="{47D3656B-88E5-4E0D-9CB9-5000889A2CD1}" type="slidenum">
              <a:rPr lang="en-US" altLang="en-US" smtClean="0"/>
              <a:pPr>
                <a:defRPr/>
              </a:pPr>
              <a:t>17</a:t>
            </a:fld>
            <a:endParaRPr lang="en-US" altLang="en-US"/>
          </a:p>
        </p:txBody>
      </p:sp>
    </p:spTree>
    <p:extLst>
      <p:ext uri="{BB962C8B-B14F-4D97-AF65-F5344CB8AC3E}">
        <p14:creationId xmlns:p14="http://schemas.microsoft.com/office/powerpoint/2010/main" val="30345763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Two different kinds of </a:t>
            </a:r>
            <a:br>
              <a:rPr lang="en-US" sz="3600" dirty="0" smtClean="0"/>
            </a:br>
            <a:r>
              <a:rPr lang="en-US" sz="3600" dirty="0" smtClean="0"/>
              <a:t>offensive cyber capability</a:t>
            </a:r>
            <a:endParaRPr lang="en-US" sz="3600" dirty="0"/>
          </a:p>
        </p:txBody>
      </p:sp>
      <p:sp>
        <p:nvSpPr>
          <p:cNvPr id="3" name="Content Placeholder 2"/>
          <p:cNvSpPr>
            <a:spLocks noGrp="1"/>
          </p:cNvSpPr>
          <p:nvPr>
            <p:ph idx="1"/>
          </p:nvPr>
        </p:nvSpPr>
        <p:spPr/>
        <p:txBody>
          <a:bodyPr>
            <a:normAutofit fontScale="77500" lnSpcReduction="20000"/>
          </a:bodyPr>
          <a:lstStyle/>
          <a:p>
            <a:r>
              <a:rPr lang="en-US" dirty="0" err="1"/>
              <a:t>Cyberexploitation</a:t>
            </a:r>
            <a:r>
              <a:rPr lang="en-US" dirty="0"/>
              <a:t> (surreptitiously obtain confidential information – aka espionage)</a:t>
            </a:r>
          </a:p>
          <a:p>
            <a:endParaRPr lang="en-US" dirty="0" smtClean="0"/>
          </a:p>
          <a:p>
            <a:r>
              <a:rPr lang="en-US" dirty="0" smtClean="0"/>
              <a:t>Cyberattack </a:t>
            </a:r>
            <a:r>
              <a:rPr lang="en-US" dirty="0"/>
              <a:t>(degrade, disrupt, destroy, deny system/network or information therein)</a:t>
            </a:r>
          </a:p>
          <a:p>
            <a:pPr lvl="1"/>
            <a:r>
              <a:rPr lang="en-US" dirty="0"/>
              <a:t>Integrity (data/operations are altered—includes botnet, self-destruction of computer, change data)</a:t>
            </a:r>
          </a:p>
          <a:p>
            <a:pPr lvl="1"/>
            <a:r>
              <a:rPr lang="en-US" dirty="0"/>
              <a:t>Authenticity (data/operations are forged)</a:t>
            </a:r>
          </a:p>
          <a:p>
            <a:pPr lvl="1"/>
            <a:r>
              <a:rPr lang="en-US" dirty="0"/>
              <a:t>Availability (data/operations is inaccessible)</a:t>
            </a:r>
          </a:p>
          <a:p>
            <a:endParaRPr lang="en-US" dirty="0" smtClean="0"/>
          </a:p>
          <a:p>
            <a:r>
              <a:rPr lang="en-US" dirty="0" smtClean="0"/>
              <a:t>Hostile actions involve penetration and payload</a:t>
            </a:r>
            <a:r>
              <a:rPr lang="en-US" b="1" dirty="0" smtClean="0"/>
              <a:t>.</a:t>
            </a:r>
            <a:endParaRPr lang="en-US" b="1" dirty="0"/>
          </a:p>
          <a:p>
            <a:pPr lvl="1"/>
            <a:r>
              <a:rPr lang="en-US" i="1" dirty="0" smtClean="0"/>
              <a:t>Penetration </a:t>
            </a:r>
            <a:r>
              <a:rPr lang="en-US" dirty="0" smtClean="0"/>
              <a:t>enables hostile action</a:t>
            </a:r>
          </a:p>
          <a:p>
            <a:pPr lvl="1"/>
            <a:r>
              <a:rPr lang="en-US" i="1" dirty="0" smtClean="0"/>
              <a:t>Payload </a:t>
            </a:r>
            <a:r>
              <a:rPr lang="en-US" dirty="0" smtClean="0"/>
              <a:t>specifies what hostile action to take</a:t>
            </a:r>
            <a:endParaRPr lang="en-US" dirty="0"/>
          </a:p>
          <a:p>
            <a:endParaRPr lang="en-US" dirty="0"/>
          </a:p>
          <a:p>
            <a:endParaRPr lang="en-US" dirty="0"/>
          </a:p>
        </p:txBody>
      </p:sp>
      <p:sp>
        <p:nvSpPr>
          <p:cNvPr id="4" name="Date Placeholder 3"/>
          <p:cNvSpPr>
            <a:spLocks noGrp="1"/>
          </p:cNvSpPr>
          <p:nvPr>
            <p:ph type="dt" sz="half" idx="10"/>
          </p:nvPr>
        </p:nvSpPr>
        <p:spPr/>
        <p:txBody>
          <a:bodyPr/>
          <a:lstStyle/>
          <a:p>
            <a:r>
              <a:rPr lang="en-US" smtClean="0"/>
              <a:t>5/23/2017</a:t>
            </a:r>
            <a:endParaRPr lang="en-US"/>
          </a:p>
        </p:txBody>
      </p:sp>
      <p:sp>
        <p:nvSpPr>
          <p:cNvPr id="5" name="Slide Number Placeholder 4"/>
          <p:cNvSpPr>
            <a:spLocks noGrp="1"/>
          </p:cNvSpPr>
          <p:nvPr>
            <p:ph type="sldNum" sz="quarter" idx="12"/>
          </p:nvPr>
        </p:nvSpPr>
        <p:spPr/>
        <p:txBody>
          <a:bodyPr/>
          <a:lstStyle/>
          <a:p>
            <a:fld id="{86F43AAE-732C-47DC-80BF-BAC859B2F57B}" type="slidenum">
              <a:rPr lang="en-US" smtClean="0"/>
              <a:t>18</a:t>
            </a:fld>
            <a:endParaRPr lang="en-US"/>
          </a:p>
        </p:txBody>
      </p:sp>
    </p:spTree>
    <p:extLst>
      <p:ext uri="{BB962C8B-B14F-4D97-AF65-F5344CB8AC3E}">
        <p14:creationId xmlns:p14="http://schemas.microsoft.com/office/powerpoint/2010/main" val="5178815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Some ways to use </a:t>
            </a:r>
            <a:br>
              <a:rPr lang="en-US" dirty="0" smtClean="0"/>
            </a:br>
            <a:r>
              <a:rPr lang="en-US" dirty="0" smtClean="0"/>
              <a:t>offensive cyber capabilities</a:t>
            </a:r>
            <a:endParaRPr lang="en-US" dirty="0"/>
          </a:p>
        </p:txBody>
      </p:sp>
      <p:sp>
        <p:nvSpPr>
          <p:cNvPr id="7" name="Subtitle 6"/>
          <p:cNvSpPr>
            <a:spLocks noGrp="1"/>
          </p:cNvSpPr>
          <p:nvPr>
            <p:ph type="subTitle" idx="1"/>
          </p:nvPr>
        </p:nvSpPr>
        <p:spPr/>
        <p:txBody>
          <a:bodyPr/>
          <a:lstStyle/>
          <a:p>
            <a:endParaRPr lang="en-US"/>
          </a:p>
        </p:txBody>
      </p:sp>
      <p:sp>
        <p:nvSpPr>
          <p:cNvPr id="4" name="Date Placeholder 3"/>
          <p:cNvSpPr>
            <a:spLocks noGrp="1"/>
          </p:cNvSpPr>
          <p:nvPr>
            <p:ph type="dt" sz="half" idx="10"/>
          </p:nvPr>
        </p:nvSpPr>
        <p:spPr/>
        <p:txBody>
          <a:bodyPr/>
          <a:lstStyle/>
          <a:p>
            <a:r>
              <a:rPr lang="en-US" smtClean="0"/>
              <a:t>5/23/2017</a:t>
            </a:r>
            <a:endParaRPr lang="en-US"/>
          </a:p>
        </p:txBody>
      </p:sp>
      <p:sp>
        <p:nvSpPr>
          <p:cNvPr id="5" name="Slide Number Placeholder 4"/>
          <p:cNvSpPr>
            <a:spLocks noGrp="1"/>
          </p:cNvSpPr>
          <p:nvPr>
            <p:ph type="sldNum" sz="quarter" idx="12"/>
          </p:nvPr>
        </p:nvSpPr>
        <p:spPr/>
        <p:txBody>
          <a:bodyPr/>
          <a:lstStyle/>
          <a:p>
            <a:fld id="{BF8EC4CE-0C72-4E26-B6A5-5A18381A8290}" type="slidenum">
              <a:rPr lang="en-US" smtClean="0"/>
              <a:t>19</a:t>
            </a:fld>
            <a:endParaRPr lang="en-US"/>
          </a:p>
        </p:txBody>
      </p:sp>
    </p:spTree>
    <p:extLst>
      <p:ext uri="{BB962C8B-B14F-4D97-AF65-F5344CB8AC3E}">
        <p14:creationId xmlns:p14="http://schemas.microsoft.com/office/powerpoint/2010/main" val="2515262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en-US" dirty="0" smtClean="0"/>
              <a:t>Some source material</a:t>
            </a:r>
          </a:p>
        </p:txBody>
      </p:sp>
      <p:pic>
        <p:nvPicPr>
          <p:cNvPr id="5123" name="Picture 4" descr="0309138507"/>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1219200" y="1600200"/>
            <a:ext cx="3017838" cy="4525963"/>
          </a:xfrm>
          <a:noFill/>
          <a:extLs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5124"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003800" y="1647825"/>
            <a:ext cx="3455988" cy="4470400"/>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pic>
      <p:sp>
        <p:nvSpPr>
          <p:cNvPr id="5125" name="Date Placeholder 1"/>
          <p:cNvSpPr>
            <a:spLocks noGrp="1"/>
          </p:cNvSpPr>
          <p:nvPr>
            <p:ph type="dt" sz="quarter" idx="10"/>
          </p:nvPr>
        </p:nvSpPr>
        <p:spPr>
          <a:noFill/>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en-US" sz="1400" smtClean="0"/>
              <a:t>5/23/2017</a:t>
            </a:r>
          </a:p>
        </p:txBody>
      </p:sp>
      <p:sp>
        <p:nvSpPr>
          <p:cNvPr id="5126" name="Slide Number Placeholder 2"/>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28679ABE-7E59-4C17-B84F-6AA02CA2829B}" type="slidenum">
              <a:rPr lang="en-US" altLang="en-US" sz="1400" smtClean="0"/>
              <a:pPr>
                <a:spcBef>
                  <a:spcPct val="0"/>
                </a:spcBef>
                <a:buFontTx/>
                <a:buNone/>
              </a:pPr>
              <a:t>2</a:t>
            </a:fld>
            <a:endParaRPr lang="en-US" altLang="en-US" sz="140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xfrm>
            <a:off x="457200" y="274638"/>
            <a:ext cx="8229600" cy="563562"/>
          </a:xfrm>
        </p:spPr>
        <p:txBody>
          <a:bodyPr/>
          <a:lstStyle/>
          <a:p>
            <a:pPr eaLnBrk="1" hangingPunct="1"/>
            <a:r>
              <a:rPr lang="en-US" altLang="en-US" sz="3200" dirty="0" smtClean="0"/>
              <a:t>Offensive actions for defensive purposes</a:t>
            </a:r>
          </a:p>
        </p:txBody>
      </p:sp>
      <p:sp>
        <p:nvSpPr>
          <p:cNvPr id="21507" name="Rectangle 3"/>
          <p:cNvSpPr>
            <a:spLocks noGrp="1" noChangeArrowheads="1"/>
          </p:cNvSpPr>
          <p:nvPr>
            <p:ph type="body" idx="4294967295"/>
          </p:nvPr>
        </p:nvSpPr>
        <p:spPr>
          <a:xfrm>
            <a:off x="457200" y="990600"/>
            <a:ext cx="8229600" cy="4525962"/>
          </a:xfrm>
        </p:spPr>
        <p:txBody>
          <a:bodyPr/>
          <a:lstStyle/>
          <a:p>
            <a:pPr eaLnBrk="1" hangingPunct="1"/>
            <a:r>
              <a:rPr lang="en-US" altLang="en-US" sz="2400" dirty="0" smtClean="0"/>
              <a:t>Before adversary attack</a:t>
            </a:r>
          </a:p>
          <a:p>
            <a:pPr lvl="1" eaLnBrk="1" hangingPunct="1"/>
            <a:r>
              <a:rPr lang="en-US" altLang="en-US" sz="2200" dirty="0" smtClean="0"/>
              <a:t>Pre-empt offensive cyber action about to be undertaken by adversary  </a:t>
            </a:r>
          </a:p>
          <a:p>
            <a:pPr lvl="1" eaLnBrk="1" hangingPunct="1"/>
            <a:r>
              <a:rPr lang="en-US" altLang="en-US" sz="2200" dirty="0" smtClean="0"/>
              <a:t>Provide early warning of adversary cyber attack (must penetrate adversary networks </a:t>
            </a:r>
            <a:r>
              <a:rPr lang="en-US" altLang="en-US" sz="2200" b="1" dirty="0" smtClean="0"/>
              <a:t>before</a:t>
            </a:r>
            <a:r>
              <a:rPr lang="en-US" altLang="en-US" sz="2200" dirty="0" smtClean="0"/>
              <a:t> tactical threat emerges)</a:t>
            </a:r>
            <a:endParaRPr lang="en-US" altLang="en-US" sz="2200" b="1" dirty="0" smtClean="0"/>
          </a:p>
          <a:p>
            <a:pPr eaLnBrk="1" hangingPunct="1"/>
            <a:r>
              <a:rPr lang="en-US" altLang="en-US" sz="2400" dirty="0" smtClean="0"/>
              <a:t>During adversary attack</a:t>
            </a:r>
          </a:p>
          <a:p>
            <a:pPr lvl="1" eaLnBrk="1" hangingPunct="1"/>
            <a:r>
              <a:rPr lang="en-US" altLang="en-US" sz="2200" dirty="0" smtClean="0"/>
              <a:t>Disrupting a cyberattack in progress by disabling  the attacking computers</a:t>
            </a:r>
          </a:p>
          <a:p>
            <a:pPr eaLnBrk="1" hangingPunct="1"/>
            <a:r>
              <a:rPr lang="en-US" altLang="en-US" sz="2400" dirty="0" smtClean="0"/>
              <a:t>After adversary attack</a:t>
            </a:r>
          </a:p>
          <a:p>
            <a:pPr lvl="1" eaLnBrk="1" hangingPunct="1"/>
            <a:r>
              <a:rPr lang="en-US" altLang="en-US" sz="2200" dirty="0" smtClean="0"/>
              <a:t>Need for conducting forensic investigation (exploitation)</a:t>
            </a:r>
          </a:p>
          <a:p>
            <a:pPr lvl="1" eaLnBrk="1" hangingPunct="1"/>
            <a:r>
              <a:rPr lang="en-US" altLang="en-US" sz="2200" dirty="0" smtClean="0"/>
              <a:t>Retaliatory attacks to discourage further attacks .</a:t>
            </a:r>
          </a:p>
        </p:txBody>
      </p:sp>
      <p:sp>
        <p:nvSpPr>
          <p:cNvPr id="21508" name="Date Placeholder 1"/>
          <p:cNvSpPr>
            <a:spLocks noGrp="1"/>
          </p:cNvSpPr>
          <p:nvPr>
            <p:ph type="dt" sz="quarter" idx="10"/>
          </p:nvPr>
        </p:nvSpPr>
        <p:spPr>
          <a:noFill/>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en-US" sz="1400" smtClean="0"/>
              <a:t>5/23/2017</a:t>
            </a:r>
          </a:p>
        </p:txBody>
      </p:sp>
      <p:sp>
        <p:nvSpPr>
          <p:cNvPr id="21509" name="Slide Number Placeholder 2"/>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303DFC8E-6348-4C0C-9846-5FB5E9EBF789}" type="slidenum">
              <a:rPr lang="en-US" altLang="en-US" sz="1400" smtClean="0"/>
              <a:pPr>
                <a:spcBef>
                  <a:spcPct val="0"/>
                </a:spcBef>
                <a:buFontTx/>
                <a:buNone/>
              </a:pPr>
              <a:t>20</a:t>
            </a:fld>
            <a:endParaRPr lang="en-US" altLang="en-US" sz="1400" smtClean="0"/>
          </a:p>
        </p:txBody>
      </p:sp>
    </p:spTree>
    <p:extLst>
      <p:ext uri="{BB962C8B-B14F-4D97-AF65-F5344CB8AC3E}">
        <p14:creationId xmlns:p14="http://schemas.microsoft.com/office/powerpoint/2010/main" val="5820248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07976"/>
            <a:ext cx="8229600" cy="639762"/>
          </a:xfrm>
        </p:spPr>
        <p:txBody>
          <a:bodyPr/>
          <a:lstStyle/>
          <a:p>
            <a:r>
              <a:rPr lang="en-US" altLang="en-US" sz="3200" dirty="0"/>
              <a:t>Offensive actions for </a:t>
            </a:r>
            <a:r>
              <a:rPr lang="en-US" altLang="en-US" sz="3200" dirty="0" smtClean="0"/>
              <a:t>offensive purposes</a:t>
            </a:r>
            <a:endParaRPr lang="en-US" sz="3200" dirty="0"/>
          </a:p>
        </p:txBody>
      </p:sp>
      <p:sp>
        <p:nvSpPr>
          <p:cNvPr id="5" name="Content Placeholder 4"/>
          <p:cNvSpPr>
            <a:spLocks noGrp="1"/>
          </p:cNvSpPr>
          <p:nvPr>
            <p:ph idx="1"/>
          </p:nvPr>
        </p:nvSpPr>
        <p:spPr>
          <a:xfrm>
            <a:off x="457200" y="978218"/>
            <a:ext cx="8229600" cy="5059363"/>
          </a:xfrm>
        </p:spPr>
        <p:txBody>
          <a:bodyPr/>
          <a:lstStyle/>
          <a:p>
            <a:pPr>
              <a:lnSpc>
                <a:spcPct val="80000"/>
              </a:lnSpc>
            </a:pPr>
            <a:r>
              <a:rPr lang="en-US" altLang="en-US" sz="2800" dirty="0"/>
              <a:t>Traditional military operations</a:t>
            </a:r>
          </a:p>
          <a:p>
            <a:pPr lvl="1">
              <a:lnSpc>
                <a:spcPct val="80000"/>
              </a:lnSpc>
            </a:pPr>
            <a:r>
              <a:rPr lang="en-US" altLang="en-US" sz="2400" dirty="0"/>
              <a:t>Suppression of adversary weapons (e.g., air defenses).</a:t>
            </a:r>
          </a:p>
          <a:p>
            <a:pPr lvl="1">
              <a:lnSpc>
                <a:spcPct val="80000"/>
              </a:lnSpc>
            </a:pPr>
            <a:r>
              <a:rPr lang="en-US" altLang="en-US" sz="2400" dirty="0"/>
              <a:t>Interference with adversary command and control</a:t>
            </a:r>
          </a:p>
          <a:p>
            <a:pPr lvl="1">
              <a:lnSpc>
                <a:spcPct val="80000"/>
              </a:lnSpc>
            </a:pPr>
            <a:r>
              <a:rPr lang="en-US" altLang="en-US" sz="2400" dirty="0"/>
              <a:t>Disruption of logistics </a:t>
            </a:r>
            <a:r>
              <a:rPr lang="en-US" altLang="en-US" sz="2400" dirty="0" smtClean="0"/>
              <a:t>chains</a:t>
            </a:r>
          </a:p>
          <a:p>
            <a:pPr>
              <a:lnSpc>
                <a:spcPct val="80000"/>
              </a:lnSpc>
            </a:pPr>
            <a:r>
              <a:rPr lang="en-US" altLang="en-US" sz="2800" dirty="0" smtClean="0"/>
              <a:t>Nontraditional </a:t>
            </a:r>
            <a:r>
              <a:rPr lang="en-US" altLang="en-US" sz="2800" dirty="0"/>
              <a:t>operations (aka </a:t>
            </a:r>
            <a:r>
              <a:rPr lang="en-US" altLang="en-US" sz="2800" dirty="0" smtClean="0"/>
              <a:t>“covert action”)</a:t>
            </a:r>
            <a:endParaRPr lang="en-US" altLang="en-US" sz="2800" dirty="0"/>
          </a:p>
          <a:p>
            <a:pPr lvl="1">
              <a:lnSpc>
                <a:spcPct val="80000"/>
              </a:lnSpc>
            </a:pPr>
            <a:r>
              <a:rPr lang="en-US" altLang="en-US" sz="2400" dirty="0"/>
              <a:t>Influencing the outcome of a foreign election (hacking voter registration, destroying pension records, conducting information warfare)</a:t>
            </a:r>
          </a:p>
          <a:p>
            <a:pPr lvl="1">
              <a:lnSpc>
                <a:spcPct val="80000"/>
              </a:lnSpc>
            </a:pPr>
            <a:r>
              <a:rPr lang="en-US" altLang="en-US" sz="2400" dirty="0" smtClean="0"/>
              <a:t>Destabilizing </a:t>
            </a:r>
            <a:r>
              <a:rPr lang="en-US" altLang="en-US" sz="2400" dirty="0"/>
              <a:t>a nation through attacks on the financial system.</a:t>
            </a:r>
          </a:p>
          <a:p>
            <a:pPr lvl="1">
              <a:lnSpc>
                <a:spcPct val="80000"/>
              </a:lnSpc>
            </a:pPr>
            <a:r>
              <a:rPr lang="en-US" altLang="en-US" sz="2400" dirty="0"/>
              <a:t>Damaging an adversary’s nuclear weapons production facilities</a:t>
            </a:r>
          </a:p>
          <a:p>
            <a:pPr lvl="1">
              <a:lnSpc>
                <a:spcPct val="80000"/>
              </a:lnSpc>
            </a:pPr>
            <a:r>
              <a:rPr lang="en-US" altLang="en-US" sz="2400" dirty="0"/>
              <a:t>Damaging personal reputation of adversaries, manipulating perceptions</a:t>
            </a:r>
          </a:p>
          <a:p>
            <a:pPr lvl="1">
              <a:lnSpc>
                <a:spcPct val="80000"/>
              </a:lnSpc>
            </a:pPr>
            <a:endParaRPr lang="en-US" altLang="en-US" sz="2400" dirty="0"/>
          </a:p>
          <a:p>
            <a:endParaRPr lang="en-US" sz="2400" dirty="0"/>
          </a:p>
        </p:txBody>
      </p:sp>
      <p:sp>
        <p:nvSpPr>
          <p:cNvPr id="2" name="Date Placeholder 1"/>
          <p:cNvSpPr>
            <a:spLocks noGrp="1"/>
          </p:cNvSpPr>
          <p:nvPr>
            <p:ph type="dt" sz="half" idx="10"/>
          </p:nvPr>
        </p:nvSpPr>
        <p:spPr/>
        <p:txBody>
          <a:bodyPr/>
          <a:lstStyle/>
          <a:p>
            <a:pPr>
              <a:defRPr/>
            </a:pPr>
            <a:r>
              <a:rPr lang="en-US" altLang="en-US" smtClean="0"/>
              <a:t>5/23/2017</a:t>
            </a:r>
            <a:endParaRPr lang="en-US" altLang="en-US"/>
          </a:p>
        </p:txBody>
      </p:sp>
      <p:sp>
        <p:nvSpPr>
          <p:cNvPr id="3" name="Slide Number Placeholder 2"/>
          <p:cNvSpPr>
            <a:spLocks noGrp="1"/>
          </p:cNvSpPr>
          <p:nvPr>
            <p:ph type="sldNum" sz="quarter" idx="12"/>
          </p:nvPr>
        </p:nvSpPr>
        <p:spPr/>
        <p:txBody>
          <a:bodyPr/>
          <a:lstStyle/>
          <a:p>
            <a:pPr>
              <a:defRPr/>
            </a:pPr>
            <a:fld id="{D3627DC5-CE26-4A62-B4AC-9AD5F8E989A3}" type="slidenum">
              <a:rPr lang="en-US" altLang="en-US" smtClean="0"/>
              <a:pPr>
                <a:defRPr/>
              </a:pPr>
              <a:t>21</a:t>
            </a:fld>
            <a:endParaRPr lang="en-US" altLang="en-US"/>
          </a:p>
        </p:txBody>
      </p:sp>
    </p:spTree>
    <p:extLst>
      <p:ext uri="{BB962C8B-B14F-4D97-AF65-F5344CB8AC3E}">
        <p14:creationId xmlns:p14="http://schemas.microsoft.com/office/powerpoint/2010/main" val="4387312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0263" y="533400"/>
            <a:ext cx="8229600" cy="5821363"/>
          </a:xfrm>
        </p:spPr>
        <p:txBody>
          <a:bodyPr>
            <a:normAutofit/>
          </a:bodyPr>
          <a:lstStyle/>
          <a:p>
            <a:r>
              <a:rPr lang="en-US" dirty="0"/>
              <a:t>Attacks on critical </a:t>
            </a:r>
            <a:r>
              <a:rPr lang="en-US" dirty="0" smtClean="0"/>
              <a:t>infrastructure</a:t>
            </a:r>
            <a:endParaRPr lang="en-US" dirty="0"/>
          </a:p>
          <a:p>
            <a:pPr lvl="1"/>
            <a:r>
              <a:rPr lang="en-US" dirty="0" smtClean="0"/>
              <a:t>Some elements</a:t>
            </a:r>
          </a:p>
          <a:p>
            <a:pPr lvl="2"/>
            <a:r>
              <a:rPr lang="en-US" sz="2000" dirty="0" smtClean="0"/>
              <a:t>Power grid</a:t>
            </a:r>
          </a:p>
          <a:p>
            <a:pPr lvl="2"/>
            <a:r>
              <a:rPr lang="en-US" sz="2000" dirty="0" smtClean="0"/>
              <a:t>Transportation (e.g., air traffic control)</a:t>
            </a:r>
          </a:p>
          <a:p>
            <a:pPr lvl="2"/>
            <a:r>
              <a:rPr lang="en-US" sz="2000" dirty="0" smtClean="0"/>
              <a:t>Financial infrastructure</a:t>
            </a:r>
          </a:p>
          <a:p>
            <a:pPr lvl="2"/>
            <a:r>
              <a:rPr lang="en-US" sz="2000" dirty="0" smtClean="0"/>
              <a:t>Communications</a:t>
            </a:r>
          </a:p>
          <a:p>
            <a:pPr lvl="1"/>
            <a:r>
              <a:rPr lang="en-US" dirty="0" smtClean="0"/>
              <a:t>Most concerns expressed over large-scale damaging attacks with long-lasting effects</a:t>
            </a:r>
          </a:p>
          <a:p>
            <a:pPr lvl="2"/>
            <a:r>
              <a:rPr lang="en-US" sz="2000" dirty="0" smtClean="0"/>
              <a:t>EMP burst could have such effects</a:t>
            </a:r>
          </a:p>
          <a:p>
            <a:pPr lvl="2"/>
            <a:r>
              <a:rPr lang="en-US" sz="2000" dirty="0" smtClean="0"/>
              <a:t>Hard to imagine other kinds of </a:t>
            </a:r>
            <a:r>
              <a:rPr lang="en-US" sz="2000" dirty="0" err="1" smtClean="0"/>
              <a:t>cyberattacks</a:t>
            </a:r>
            <a:r>
              <a:rPr lang="en-US" sz="2000" dirty="0" smtClean="0"/>
              <a:t> with such effects</a:t>
            </a:r>
          </a:p>
          <a:p>
            <a:pPr lvl="1"/>
            <a:r>
              <a:rPr lang="en-US" dirty="0" smtClean="0"/>
              <a:t>Attacks of concern *should* include small-scale attacks with large impacts on public confidence.</a:t>
            </a:r>
          </a:p>
          <a:p>
            <a:pPr marL="457200" lvl="1" indent="0">
              <a:buNone/>
            </a:pPr>
            <a:endParaRPr lang="en-US" dirty="0" smtClean="0"/>
          </a:p>
          <a:p>
            <a:endParaRPr lang="en-US" dirty="0"/>
          </a:p>
        </p:txBody>
      </p:sp>
      <p:sp>
        <p:nvSpPr>
          <p:cNvPr id="7" name="Date Placeholder 6"/>
          <p:cNvSpPr>
            <a:spLocks noGrp="1"/>
          </p:cNvSpPr>
          <p:nvPr>
            <p:ph type="dt" sz="half" idx="10"/>
          </p:nvPr>
        </p:nvSpPr>
        <p:spPr/>
        <p:txBody>
          <a:bodyPr/>
          <a:lstStyle/>
          <a:p>
            <a:r>
              <a:rPr lang="en-US" smtClean="0"/>
              <a:t>5/23/2017</a:t>
            </a:r>
            <a:endParaRPr lang="en-US"/>
          </a:p>
        </p:txBody>
      </p:sp>
      <p:sp>
        <p:nvSpPr>
          <p:cNvPr id="8" name="Slide Number Placeholder 7"/>
          <p:cNvSpPr>
            <a:spLocks noGrp="1"/>
          </p:cNvSpPr>
          <p:nvPr>
            <p:ph type="sldNum" sz="quarter" idx="12"/>
          </p:nvPr>
        </p:nvSpPr>
        <p:spPr/>
        <p:txBody>
          <a:bodyPr/>
          <a:lstStyle/>
          <a:p>
            <a:fld id="{97987EE3-AC66-4EFC-82AE-6CBAE40508FC}" type="slidenum">
              <a:rPr lang="en-US" smtClean="0"/>
              <a:t>22</a:t>
            </a:fld>
            <a:endParaRPr lang="en-US"/>
          </a:p>
        </p:txBody>
      </p:sp>
    </p:spTree>
    <p:extLst>
      <p:ext uri="{BB962C8B-B14F-4D97-AF65-F5344CB8AC3E}">
        <p14:creationId xmlns:p14="http://schemas.microsoft.com/office/powerpoint/2010/main" val="10093679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p:cNvSpPr>
            <a:spLocks noGrp="1"/>
          </p:cNvSpPr>
          <p:nvPr>
            <p:ph idx="1"/>
          </p:nvPr>
        </p:nvSpPr>
        <p:spPr>
          <a:xfrm>
            <a:off x="457200" y="457200"/>
            <a:ext cx="8229600" cy="5486400"/>
          </a:xfrm>
        </p:spPr>
        <p:txBody>
          <a:bodyPr/>
          <a:lstStyle/>
          <a:p>
            <a:pPr>
              <a:defRPr/>
            </a:pPr>
            <a:r>
              <a:rPr lang="en-US" sz="2600" dirty="0" smtClean="0"/>
              <a:t>Foreign </a:t>
            </a:r>
            <a:r>
              <a:rPr lang="en-US" sz="2600" dirty="0" smtClean="0">
                <a:cs typeface="+mn-cs"/>
              </a:rPr>
              <a:t>intelligence </a:t>
            </a:r>
            <a:r>
              <a:rPr lang="en-US" sz="2600" dirty="0">
                <a:cs typeface="+mn-cs"/>
              </a:rPr>
              <a:t>and espionage </a:t>
            </a:r>
          </a:p>
          <a:p>
            <a:pPr lvl="1">
              <a:defRPr/>
            </a:pPr>
            <a:r>
              <a:rPr lang="en-US" sz="2200" dirty="0" smtClean="0"/>
              <a:t>National </a:t>
            </a:r>
            <a:r>
              <a:rPr lang="en-US" sz="2200" dirty="0"/>
              <a:t>security intelligence gathering/espionage</a:t>
            </a:r>
          </a:p>
          <a:p>
            <a:pPr lvl="2">
              <a:defRPr/>
            </a:pPr>
            <a:r>
              <a:rPr lang="en-US" sz="1800" dirty="0"/>
              <a:t>Diplomatic information</a:t>
            </a:r>
          </a:p>
          <a:p>
            <a:pPr lvl="2">
              <a:defRPr/>
            </a:pPr>
            <a:r>
              <a:rPr lang="en-US" sz="1800" dirty="0"/>
              <a:t>Negotiation positions</a:t>
            </a:r>
          </a:p>
          <a:p>
            <a:pPr lvl="2">
              <a:defRPr/>
            </a:pPr>
            <a:r>
              <a:rPr lang="en-US" sz="1800" dirty="0"/>
              <a:t>Political plans</a:t>
            </a:r>
          </a:p>
          <a:p>
            <a:pPr lvl="2">
              <a:defRPr/>
            </a:pPr>
            <a:r>
              <a:rPr lang="en-US" sz="1800" dirty="0"/>
              <a:t>Military information</a:t>
            </a:r>
          </a:p>
          <a:p>
            <a:pPr lvl="2">
              <a:defRPr/>
            </a:pPr>
            <a:r>
              <a:rPr lang="en-US" sz="1800" dirty="0"/>
              <a:t>Personnel information</a:t>
            </a:r>
          </a:p>
          <a:p>
            <a:pPr lvl="1">
              <a:defRPr/>
            </a:pPr>
            <a:r>
              <a:rPr lang="en-US" sz="2200" dirty="0"/>
              <a:t>Economic espionage</a:t>
            </a:r>
          </a:p>
          <a:p>
            <a:pPr lvl="2"/>
            <a:r>
              <a:rPr lang="en-US" sz="1800" dirty="0"/>
              <a:t>product development and use</a:t>
            </a:r>
          </a:p>
          <a:p>
            <a:pPr lvl="2"/>
            <a:r>
              <a:rPr lang="en-US" sz="1800" dirty="0"/>
              <a:t>manufacturing procedures</a:t>
            </a:r>
          </a:p>
          <a:p>
            <a:pPr lvl="2"/>
            <a:r>
              <a:rPr lang="en-US" sz="1800" dirty="0"/>
              <a:t>business plans, </a:t>
            </a:r>
          </a:p>
          <a:p>
            <a:pPr lvl="2"/>
            <a:r>
              <a:rPr lang="en-US" sz="1800" dirty="0"/>
              <a:t>policy positions and analysis</a:t>
            </a:r>
          </a:p>
          <a:p>
            <a:pPr lvl="2"/>
            <a:r>
              <a:rPr lang="en-US" sz="1800" dirty="0"/>
              <a:t>emails of high-ranking employees; </a:t>
            </a:r>
            <a:endParaRPr lang="en-US" sz="1800" dirty="0" smtClean="0"/>
          </a:p>
          <a:p>
            <a:pPr lvl="2"/>
            <a:r>
              <a:rPr lang="en-US" sz="1800" dirty="0" smtClean="0"/>
              <a:t>A </a:t>
            </a:r>
            <a:r>
              <a:rPr lang="en-US" sz="1800" dirty="0"/>
              <a:t>slow bleed of large significance because of scale, but many numbers estimating economic value of loss are suspect</a:t>
            </a:r>
          </a:p>
          <a:p>
            <a:pPr>
              <a:defRPr/>
            </a:pPr>
            <a:endParaRPr lang="en-US" sz="2600" dirty="0" smtClean="0"/>
          </a:p>
          <a:p>
            <a:pPr lvl="1">
              <a:defRPr/>
            </a:pPr>
            <a:endParaRPr lang="en-US" sz="2200" dirty="0"/>
          </a:p>
          <a:p>
            <a:pPr>
              <a:defRPr/>
            </a:pPr>
            <a:endParaRPr lang="en-US" sz="2200" dirty="0">
              <a:cs typeface="+mn-cs"/>
            </a:endParaRPr>
          </a:p>
        </p:txBody>
      </p:sp>
      <p:sp>
        <p:nvSpPr>
          <p:cNvPr id="23555" name="Date Placeholder 6"/>
          <p:cNvSpPr>
            <a:spLocks noGrp="1"/>
          </p:cNvSpPr>
          <p:nvPr>
            <p:ph type="dt" sz="quarter" idx="10"/>
          </p:nvPr>
        </p:nvSpPr>
        <p:spPr>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Arial" charset="0"/>
                <a:ea typeface="ＭＳ Ｐゴシック" charset="0"/>
              </a:defRPr>
            </a:lvl1pPr>
            <a:lvl2pPr>
              <a:defRPr sz="28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000">
                <a:solidFill>
                  <a:schemeClr val="tx1"/>
                </a:solidFill>
                <a:latin typeface="Arial" charset="0"/>
                <a:ea typeface="ＭＳ Ｐゴシック" charset="0"/>
              </a:defRPr>
            </a:lvl4pPr>
            <a:lvl5pPr>
              <a:defRPr sz="2000">
                <a:solidFill>
                  <a:schemeClr val="tx1"/>
                </a:solidFill>
                <a:latin typeface="Arial" charset="0"/>
                <a:ea typeface="ＭＳ Ｐゴシック" charset="0"/>
              </a:defRPr>
            </a:lvl5pPr>
            <a:lvl6pPr eaLnBrk="0" hangingPunct="0">
              <a:defRPr sz="2000">
                <a:solidFill>
                  <a:schemeClr val="tx1"/>
                </a:solidFill>
                <a:latin typeface="Arial" charset="0"/>
                <a:ea typeface="ＭＳ Ｐゴシック" charset="0"/>
              </a:defRPr>
            </a:lvl6pPr>
            <a:lvl7pPr eaLnBrk="0" hangingPunct="0">
              <a:defRPr sz="2000">
                <a:solidFill>
                  <a:schemeClr val="tx1"/>
                </a:solidFill>
                <a:latin typeface="Arial" charset="0"/>
                <a:ea typeface="ＭＳ Ｐゴシック" charset="0"/>
              </a:defRPr>
            </a:lvl7pPr>
            <a:lvl8pPr eaLnBrk="0" hangingPunct="0">
              <a:defRPr sz="2000">
                <a:solidFill>
                  <a:schemeClr val="tx1"/>
                </a:solidFill>
                <a:latin typeface="Arial" charset="0"/>
                <a:ea typeface="ＭＳ Ｐゴシック" charset="0"/>
              </a:defRPr>
            </a:lvl8pPr>
            <a:lvl9pPr eaLnBrk="0" hangingPunct="0">
              <a:defRPr sz="2000">
                <a:solidFill>
                  <a:schemeClr val="tx1"/>
                </a:solidFill>
                <a:latin typeface="Arial" charset="0"/>
                <a:ea typeface="ＭＳ Ｐゴシック" charset="0"/>
              </a:defRPr>
            </a:lvl9pPr>
          </a:lstStyle>
          <a:p>
            <a:pPr>
              <a:defRPr/>
            </a:pPr>
            <a:r>
              <a:rPr lang="en-US" sz="1400" smtClean="0"/>
              <a:t>5/23/2017</a:t>
            </a:r>
            <a:endParaRPr lang="en-US" sz="1400" dirty="0"/>
          </a:p>
        </p:txBody>
      </p:sp>
      <p:sp>
        <p:nvSpPr>
          <p:cNvPr id="23556" name="Slide Number Placeholder 7"/>
          <p:cNvSpPr>
            <a:spLocks noGrp="1"/>
          </p:cNvSpPr>
          <p:nvPr>
            <p:ph type="sldNum" sz="quarter" idx="12"/>
          </p:nvPr>
        </p:nvSpPr>
        <p:spPr>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45899CED-0F98-418B-B35A-73A3972C38DC}" type="slidenum">
              <a:rPr lang="en-US" altLang="en-US" sz="1400"/>
              <a:pPr/>
              <a:t>23</a:t>
            </a:fld>
            <a:endParaRPr lang="en-US" altLang="en-US" sz="1400"/>
          </a:p>
        </p:txBody>
      </p:sp>
    </p:spTree>
    <p:extLst>
      <p:ext uri="{BB962C8B-B14F-4D97-AF65-F5344CB8AC3E}">
        <p14:creationId xmlns:p14="http://schemas.microsoft.com/office/powerpoint/2010/main" val="10246176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5503" y="533400"/>
            <a:ext cx="8229600" cy="5516563"/>
          </a:xfrm>
        </p:spPr>
        <p:txBody>
          <a:bodyPr/>
          <a:lstStyle/>
          <a:p>
            <a:pPr>
              <a:lnSpc>
                <a:spcPct val="80000"/>
              </a:lnSpc>
            </a:pPr>
            <a:r>
              <a:rPr lang="en-US" altLang="en-US" sz="2800" dirty="0"/>
              <a:t>Domestic intelligence</a:t>
            </a:r>
          </a:p>
          <a:p>
            <a:pPr lvl="1">
              <a:lnSpc>
                <a:spcPct val="80000"/>
              </a:lnSpc>
            </a:pPr>
            <a:r>
              <a:rPr lang="en-US" altLang="en-US" sz="2400" dirty="0" smtClean="0"/>
              <a:t>…. Coals to Newcastle…</a:t>
            </a:r>
          </a:p>
          <a:p>
            <a:pPr>
              <a:lnSpc>
                <a:spcPct val="80000"/>
              </a:lnSpc>
            </a:pPr>
            <a:endParaRPr lang="en-US" altLang="en-US" sz="2400" dirty="0" smtClean="0"/>
          </a:p>
          <a:p>
            <a:pPr>
              <a:lnSpc>
                <a:spcPct val="80000"/>
              </a:lnSpc>
            </a:pPr>
            <a:r>
              <a:rPr lang="en-US" altLang="en-US" sz="2800" dirty="0" smtClean="0"/>
              <a:t>Key issues</a:t>
            </a:r>
          </a:p>
          <a:p>
            <a:pPr lvl="1">
              <a:lnSpc>
                <a:spcPct val="80000"/>
              </a:lnSpc>
            </a:pPr>
            <a:r>
              <a:rPr lang="en-US" altLang="en-US" sz="2400" dirty="0" smtClean="0"/>
              <a:t>Scope, scale, nature of desired intelligence gathering</a:t>
            </a:r>
          </a:p>
          <a:p>
            <a:pPr lvl="1">
              <a:lnSpc>
                <a:spcPct val="80000"/>
              </a:lnSpc>
            </a:pPr>
            <a:r>
              <a:rPr lang="en-US" altLang="en-US" sz="2400" dirty="0" smtClean="0"/>
              <a:t>Appropriate distinctions, if any, between foreign and domestic collection</a:t>
            </a:r>
          </a:p>
          <a:p>
            <a:pPr lvl="1">
              <a:lnSpc>
                <a:spcPct val="80000"/>
              </a:lnSpc>
            </a:pPr>
            <a:r>
              <a:rPr lang="en-US" altLang="en-US" sz="2400" dirty="0" smtClean="0"/>
              <a:t>Appropriate legal authorization (and </a:t>
            </a:r>
            <a:r>
              <a:rPr lang="en-US" altLang="en-US" sz="2400" dirty="0"/>
              <a:t>enforcement) </a:t>
            </a:r>
            <a:endParaRPr lang="en-US" altLang="en-US" sz="2400" dirty="0" smtClean="0"/>
          </a:p>
          <a:p>
            <a:pPr lvl="1">
              <a:lnSpc>
                <a:spcPct val="80000"/>
              </a:lnSpc>
            </a:pPr>
            <a:r>
              <a:rPr lang="en-US" altLang="en-US" sz="2400" dirty="0" smtClean="0"/>
              <a:t>Scope, scale, nature of infrastructure needed (nonconsensual </a:t>
            </a:r>
            <a:r>
              <a:rPr lang="en-US" altLang="en-US" sz="2400" dirty="0"/>
              <a:t>surveillance requires </a:t>
            </a:r>
            <a:r>
              <a:rPr lang="en-US" altLang="en-US" sz="2400" dirty="0" smtClean="0"/>
              <a:t>more than consensual) </a:t>
            </a:r>
          </a:p>
          <a:p>
            <a:pPr lvl="1">
              <a:lnSpc>
                <a:spcPct val="80000"/>
              </a:lnSpc>
            </a:pPr>
            <a:endParaRPr lang="en-US" altLang="en-US" sz="2400" dirty="0" smtClean="0"/>
          </a:p>
        </p:txBody>
      </p:sp>
      <p:sp>
        <p:nvSpPr>
          <p:cNvPr id="4" name="Date Placeholder 3"/>
          <p:cNvSpPr>
            <a:spLocks noGrp="1"/>
          </p:cNvSpPr>
          <p:nvPr>
            <p:ph type="dt" sz="half" idx="10"/>
          </p:nvPr>
        </p:nvSpPr>
        <p:spPr/>
        <p:txBody>
          <a:bodyPr/>
          <a:lstStyle/>
          <a:p>
            <a:pPr>
              <a:defRPr/>
            </a:pPr>
            <a:r>
              <a:rPr lang="en-US" altLang="en-US" smtClean="0"/>
              <a:t>5/23/2017</a:t>
            </a:r>
            <a:endParaRPr lang="en-US" altLang="en-US"/>
          </a:p>
        </p:txBody>
      </p:sp>
      <p:sp>
        <p:nvSpPr>
          <p:cNvPr id="5" name="Slide Number Placeholder 4"/>
          <p:cNvSpPr>
            <a:spLocks noGrp="1"/>
          </p:cNvSpPr>
          <p:nvPr>
            <p:ph type="sldNum" sz="quarter" idx="12"/>
          </p:nvPr>
        </p:nvSpPr>
        <p:spPr/>
        <p:txBody>
          <a:bodyPr/>
          <a:lstStyle/>
          <a:p>
            <a:pPr>
              <a:defRPr/>
            </a:pPr>
            <a:fld id="{47D3656B-88E5-4E0D-9CB9-5000889A2CD1}" type="slidenum">
              <a:rPr lang="en-US" altLang="en-US" smtClean="0"/>
              <a:pPr>
                <a:defRPr/>
              </a:pPr>
              <a:t>24</a:t>
            </a:fld>
            <a:endParaRPr lang="en-US" altLang="en-US"/>
          </a:p>
        </p:txBody>
      </p:sp>
    </p:spTree>
    <p:extLst>
      <p:ext uri="{BB962C8B-B14F-4D97-AF65-F5344CB8AC3E}">
        <p14:creationId xmlns:p14="http://schemas.microsoft.com/office/powerpoint/2010/main" val="26574083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Punching or punching back?</a:t>
            </a:r>
            <a:endParaRPr lang="en-US" sz="3600" dirty="0"/>
          </a:p>
        </p:txBody>
      </p:sp>
      <p:sp>
        <p:nvSpPr>
          <p:cNvPr id="3" name="Content Placeholder 2"/>
          <p:cNvSpPr>
            <a:spLocks noGrp="1"/>
          </p:cNvSpPr>
          <p:nvPr>
            <p:ph idx="1"/>
          </p:nvPr>
        </p:nvSpPr>
        <p:spPr>
          <a:xfrm>
            <a:off x="457200" y="1417638"/>
            <a:ext cx="8229600" cy="4525963"/>
          </a:xfrm>
        </p:spPr>
        <p:txBody>
          <a:bodyPr/>
          <a:lstStyle/>
          <a:p>
            <a:r>
              <a:rPr lang="en-US" sz="2400" dirty="0" smtClean="0"/>
              <a:t>Punching back unlikely to work very well</a:t>
            </a:r>
          </a:p>
          <a:p>
            <a:pPr lvl="1"/>
            <a:r>
              <a:rPr lang="en-US" sz="2400" dirty="0" smtClean="0"/>
              <a:t>Pre-emption require ubiquitous presence and automated decision making</a:t>
            </a:r>
          </a:p>
          <a:p>
            <a:pPr lvl="1"/>
            <a:r>
              <a:rPr lang="en-US" sz="2400" dirty="0" smtClean="0"/>
              <a:t>Disruption requires instantaneous identification of attacking computers and won’t harm actual perpetrators.  (Also raises questions of attacks on computers belonging to US citizens.)</a:t>
            </a:r>
          </a:p>
          <a:p>
            <a:pPr lvl="1"/>
            <a:r>
              <a:rPr lang="en-US" sz="2400" dirty="0" smtClean="0"/>
              <a:t>Retaliation doesn’t have to be in cyberspace or against the attacking computers</a:t>
            </a:r>
          </a:p>
          <a:p>
            <a:pPr lvl="1"/>
            <a:r>
              <a:rPr lang="en-US" sz="2400" dirty="0" smtClean="0"/>
              <a:t>Retrieving or destroying stolen information likely to be futile as copies will be made.</a:t>
            </a:r>
            <a:endParaRPr lang="en-US" sz="2400" dirty="0"/>
          </a:p>
        </p:txBody>
      </p:sp>
      <p:sp>
        <p:nvSpPr>
          <p:cNvPr id="4" name="Date Placeholder 3"/>
          <p:cNvSpPr>
            <a:spLocks noGrp="1"/>
          </p:cNvSpPr>
          <p:nvPr>
            <p:ph type="dt" sz="half" idx="10"/>
          </p:nvPr>
        </p:nvSpPr>
        <p:spPr/>
        <p:txBody>
          <a:bodyPr/>
          <a:lstStyle/>
          <a:p>
            <a:pPr>
              <a:defRPr/>
            </a:pPr>
            <a:r>
              <a:rPr lang="en-US" altLang="en-US" smtClean="0"/>
              <a:t>5/23/2017</a:t>
            </a:r>
            <a:endParaRPr lang="en-US" altLang="en-US"/>
          </a:p>
        </p:txBody>
      </p:sp>
      <p:sp>
        <p:nvSpPr>
          <p:cNvPr id="5" name="Slide Number Placeholder 4"/>
          <p:cNvSpPr>
            <a:spLocks noGrp="1"/>
          </p:cNvSpPr>
          <p:nvPr>
            <p:ph type="sldNum" sz="quarter" idx="12"/>
          </p:nvPr>
        </p:nvSpPr>
        <p:spPr/>
        <p:txBody>
          <a:bodyPr/>
          <a:lstStyle/>
          <a:p>
            <a:pPr>
              <a:defRPr/>
            </a:pPr>
            <a:fld id="{7E990BC4-F4FF-4AC5-8147-83F4533C5FB1}" type="slidenum">
              <a:rPr lang="en-US" altLang="en-US" smtClean="0"/>
              <a:pPr>
                <a:defRPr/>
              </a:pPr>
              <a:t>25</a:t>
            </a:fld>
            <a:endParaRPr lang="en-US" altLang="en-US"/>
          </a:p>
        </p:txBody>
      </p:sp>
    </p:spTree>
    <p:extLst>
      <p:ext uri="{BB962C8B-B14F-4D97-AF65-F5344CB8AC3E}">
        <p14:creationId xmlns:p14="http://schemas.microsoft.com/office/powerpoint/2010/main" val="42656185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r>
              <a:rPr lang="en-US" sz="2300" dirty="0" smtClean="0"/>
              <a:t>But punching (not punching back) doesn’t require tight timelines.  </a:t>
            </a:r>
          </a:p>
          <a:p>
            <a:r>
              <a:rPr lang="en-US" sz="2300" dirty="0" smtClean="0"/>
              <a:t>Ideally suited for first use</a:t>
            </a:r>
          </a:p>
          <a:p>
            <a:pPr lvl="1"/>
            <a:r>
              <a:rPr lang="en-US" sz="2300" dirty="0" smtClean="0"/>
              <a:t>May be less provocative than kinetic action</a:t>
            </a:r>
          </a:p>
          <a:p>
            <a:pPr lvl="1"/>
            <a:r>
              <a:rPr lang="en-US" sz="2300" dirty="0" smtClean="0"/>
              <a:t>Plausibly deniable, at least in short run</a:t>
            </a:r>
          </a:p>
          <a:p>
            <a:pPr lvl="1"/>
            <a:r>
              <a:rPr lang="en-US" sz="2300" dirty="0" smtClean="0"/>
              <a:t>Harm may be decoupled from mechanism of action and hence harder to find problem and to take countermeasures</a:t>
            </a:r>
          </a:p>
          <a:p>
            <a:r>
              <a:rPr lang="en-US" sz="2300" dirty="0" smtClean="0"/>
              <a:t>Ideally </a:t>
            </a:r>
            <a:r>
              <a:rPr lang="en-US" sz="2300" dirty="0"/>
              <a:t>suited for covert </a:t>
            </a:r>
            <a:r>
              <a:rPr lang="en-US" sz="2300" dirty="0" smtClean="0"/>
              <a:t>action intended to weaken adversaries</a:t>
            </a:r>
            <a:endParaRPr lang="en-US" sz="2300" dirty="0"/>
          </a:p>
          <a:p>
            <a:endParaRPr lang="en-US" sz="2800" dirty="0"/>
          </a:p>
          <a:p>
            <a:pPr lvl="1"/>
            <a:endParaRPr lang="en-US" sz="2300" dirty="0" smtClean="0"/>
          </a:p>
          <a:p>
            <a:pPr lvl="1"/>
            <a:endParaRPr lang="en-US" sz="2300" dirty="0"/>
          </a:p>
        </p:txBody>
      </p:sp>
      <p:sp>
        <p:nvSpPr>
          <p:cNvPr id="4" name="Date Placeholder 3"/>
          <p:cNvSpPr>
            <a:spLocks noGrp="1"/>
          </p:cNvSpPr>
          <p:nvPr>
            <p:ph type="dt" sz="half" idx="10"/>
          </p:nvPr>
        </p:nvSpPr>
        <p:spPr/>
        <p:txBody>
          <a:bodyPr/>
          <a:lstStyle/>
          <a:p>
            <a:pPr>
              <a:defRPr/>
            </a:pPr>
            <a:r>
              <a:rPr lang="en-US" altLang="en-US" smtClean="0"/>
              <a:t>5/23/2017</a:t>
            </a:r>
            <a:endParaRPr lang="en-US" altLang="en-US"/>
          </a:p>
        </p:txBody>
      </p:sp>
      <p:sp>
        <p:nvSpPr>
          <p:cNvPr id="5" name="Slide Number Placeholder 4"/>
          <p:cNvSpPr>
            <a:spLocks noGrp="1"/>
          </p:cNvSpPr>
          <p:nvPr>
            <p:ph type="sldNum" sz="quarter" idx="12"/>
          </p:nvPr>
        </p:nvSpPr>
        <p:spPr/>
        <p:txBody>
          <a:bodyPr/>
          <a:lstStyle/>
          <a:p>
            <a:pPr>
              <a:defRPr/>
            </a:pPr>
            <a:fld id="{7E990BC4-F4FF-4AC5-8147-83F4533C5FB1}" type="slidenum">
              <a:rPr lang="en-US" altLang="en-US" smtClean="0"/>
              <a:pPr>
                <a:defRPr/>
              </a:pPr>
              <a:t>26</a:t>
            </a:fld>
            <a:endParaRPr lang="en-US" altLang="en-US"/>
          </a:p>
        </p:txBody>
      </p:sp>
    </p:spTree>
    <p:extLst>
      <p:ext uri="{BB962C8B-B14F-4D97-AF65-F5344CB8AC3E}">
        <p14:creationId xmlns:p14="http://schemas.microsoft.com/office/powerpoint/2010/main" val="19177448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US views on cyber</a:t>
            </a:r>
            <a:endParaRPr lang="en-US" dirty="0"/>
          </a:p>
        </p:txBody>
      </p:sp>
      <p:sp>
        <p:nvSpPr>
          <p:cNvPr id="7" name="Subtitle 6"/>
          <p:cNvSpPr>
            <a:spLocks noGrp="1"/>
          </p:cNvSpPr>
          <p:nvPr>
            <p:ph type="subTitle" idx="1"/>
          </p:nvPr>
        </p:nvSpPr>
        <p:spPr/>
        <p:txBody>
          <a:bodyPr/>
          <a:lstStyle/>
          <a:p>
            <a:endParaRPr lang="en-US"/>
          </a:p>
        </p:txBody>
      </p:sp>
      <p:sp>
        <p:nvSpPr>
          <p:cNvPr id="4" name="Date Placeholder 3"/>
          <p:cNvSpPr>
            <a:spLocks noGrp="1"/>
          </p:cNvSpPr>
          <p:nvPr>
            <p:ph type="dt" sz="half" idx="10"/>
          </p:nvPr>
        </p:nvSpPr>
        <p:spPr/>
        <p:txBody>
          <a:bodyPr/>
          <a:lstStyle/>
          <a:p>
            <a:pPr>
              <a:defRPr/>
            </a:pPr>
            <a:r>
              <a:rPr lang="en-US" altLang="en-US" smtClean="0"/>
              <a:t>5/23/2017</a:t>
            </a:r>
            <a:endParaRPr lang="en-US" altLang="en-US"/>
          </a:p>
        </p:txBody>
      </p:sp>
      <p:sp>
        <p:nvSpPr>
          <p:cNvPr id="5" name="Slide Number Placeholder 4"/>
          <p:cNvSpPr>
            <a:spLocks noGrp="1"/>
          </p:cNvSpPr>
          <p:nvPr>
            <p:ph type="sldNum" sz="quarter" idx="12"/>
          </p:nvPr>
        </p:nvSpPr>
        <p:spPr/>
        <p:txBody>
          <a:bodyPr/>
          <a:lstStyle/>
          <a:p>
            <a:pPr>
              <a:defRPr/>
            </a:pPr>
            <a:fld id="{47D3656B-88E5-4E0D-9CB9-5000889A2CD1}" type="slidenum">
              <a:rPr lang="en-US" altLang="en-US" smtClean="0"/>
              <a:pPr>
                <a:defRPr/>
              </a:pPr>
              <a:t>27</a:t>
            </a:fld>
            <a:endParaRPr lang="en-US" altLang="en-US"/>
          </a:p>
        </p:txBody>
      </p:sp>
    </p:spTree>
    <p:extLst>
      <p:ext uri="{BB962C8B-B14F-4D97-AF65-F5344CB8AC3E}">
        <p14:creationId xmlns:p14="http://schemas.microsoft.com/office/powerpoint/2010/main" val="37781490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Excerpt from DOD Cyber Strategy: </a:t>
            </a:r>
            <a:br>
              <a:rPr lang="en-US" sz="3200" dirty="0" smtClean="0"/>
            </a:br>
            <a:r>
              <a:rPr lang="en-US" sz="3200" dirty="0" smtClean="0"/>
              <a:t>US Strategic Goals</a:t>
            </a:r>
            <a:endParaRPr lang="en-US" sz="3200" dirty="0"/>
          </a:p>
        </p:txBody>
      </p:sp>
      <p:sp>
        <p:nvSpPr>
          <p:cNvPr id="3" name="Content Placeholder 2"/>
          <p:cNvSpPr>
            <a:spLocks noGrp="1"/>
          </p:cNvSpPr>
          <p:nvPr>
            <p:ph idx="1"/>
          </p:nvPr>
        </p:nvSpPr>
        <p:spPr/>
        <p:txBody>
          <a:bodyPr>
            <a:normAutofit fontScale="70000" lnSpcReduction="20000"/>
          </a:bodyPr>
          <a:lstStyle/>
          <a:p>
            <a:r>
              <a:rPr lang="en-US" dirty="0" smtClean="0"/>
              <a:t>Build </a:t>
            </a:r>
            <a:r>
              <a:rPr lang="en-US" dirty="0"/>
              <a:t>and maintain ready forces and capabilities to conduct cyberspace operations;</a:t>
            </a:r>
          </a:p>
          <a:p>
            <a:r>
              <a:rPr lang="en-US" dirty="0" smtClean="0"/>
              <a:t>Defend </a:t>
            </a:r>
            <a:r>
              <a:rPr lang="en-US" dirty="0"/>
              <a:t>the DoD information network, secure DoD data, and mitigate risks to </a:t>
            </a:r>
            <a:r>
              <a:rPr lang="en-US" dirty="0" smtClean="0"/>
              <a:t>DoD missions</a:t>
            </a:r>
            <a:r>
              <a:rPr lang="en-US" dirty="0"/>
              <a:t>;</a:t>
            </a:r>
          </a:p>
          <a:p>
            <a:r>
              <a:rPr lang="en-US" dirty="0" smtClean="0"/>
              <a:t>Be </a:t>
            </a:r>
            <a:r>
              <a:rPr lang="en-US" dirty="0"/>
              <a:t>prepared to defend the U.S. homeland and U.S. vital interests from disruptive </a:t>
            </a:r>
            <a:r>
              <a:rPr lang="en-US" dirty="0" smtClean="0"/>
              <a:t>or destructive </a:t>
            </a:r>
            <a:r>
              <a:rPr lang="en-US" dirty="0"/>
              <a:t>cyberattacks of significant consequence;</a:t>
            </a:r>
          </a:p>
          <a:p>
            <a:r>
              <a:rPr lang="en-US" b="1" dirty="0" smtClean="0"/>
              <a:t>Build </a:t>
            </a:r>
            <a:r>
              <a:rPr lang="en-US" b="1" dirty="0"/>
              <a:t>and maintain viable cyber options and plan to use those options to control </a:t>
            </a:r>
            <a:r>
              <a:rPr lang="en-US" b="1" dirty="0" smtClean="0"/>
              <a:t>conflict escalation </a:t>
            </a:r>
            <a:r>
              <a:rPr lang="en-US" b="1" dirty="0"/>
              <a:t>and to shape the conflict environment at all stages;</a:t>
            </a:r>
          </a:p>
          <a:p>
            <a:r>
              <a:rPr lang="en-US" dirty="0" smtClean="0"/>
              <a:t>Build </a:t>
            </a:r>
            <a:r>
              <a:rPr lang="en-US" dirty="0"/>
              <a:t>and maintain robust international alliances and partnerships to deter shared </a:t>
            </a:r>
            <a:r>
              <a:rPr lang="en-US" dirty="0" smtClean="0"/>
              <a:t>threats and </a:t>
            </a:r>
            <a:r>
              <a:rPr lang="en-US" dirty="0"/>
              <a:t>increase international security and stability.</a:t>
            </a:r>
          </a:p>
        </p:txBody>
      </p:sp>
      <p:sp>
        <p:nvSpPr>
          <p:cNvPr id="4" name="Date Placeholder 3"/>
          <p:cNvSpPr>
            <a:spLocks noGrp="1"/>
          </p:cNvSpPr>
          <p:nvPr>
            <p:ph type="dt" sz="half" idx="10"/>
          </p:nvPr>
        </p:nvSpPr>
        <p:spPr/>
        <p:txBody>
          <a:bodyPr/>
          <a:lstStyle/>
          <a:p>
            <a:r>
              <a:rPr lang="en-US" smtClean="0"/>
              <a:t>5/23/2017</a:t>
            </a:r>
            <a:endParaRPr lang="en-US"/>
          </a:p>
        </p:txBody>
      </p:sp>
      <p:sp>
        <p:nvSpPr>
          <p:cNvPr id="5" name="Slide Number Placeholder 4"/>
          <p:cNvSpPr>
            <a:spLocks noGrp="1"/>
          </p:cNvSpPr>
          <p:nvPr>
            <p:ph type="sldNum" sz="quarter" idx="12"/>
          </p:nvPr>
        </p:nvSpPr>
        <p:spPr/>
        <p:txBody>
          <a:bodyPr/>
          <a:lstStyle/>
          <a:p>
            <a:fld id="{BF8EC4CE-0C72-4E26-B6A5-5A18381A8290}" type="slidenum">
              <a:rPr lang="en-US" smtClean="0"/>
              <a:t>28</a:t>
            </a:fld>
            <a:endParaRPr lang="en-US"/>
          </a:p>
        </p:txBody>
      </p:sp>
    </p:spTree>
    <p:extLst>
      <p:ext uri="{BB962C8B-B14F-4D97-AF65-F5344CB8AC3E}">
        <p14:creationId xmlns:p14="http://schemas.microsoft.com/office/powerpoint/2010/main" val="5539290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Content Placeholder 2"/>
          <p:cNvSpPr>
            <a:spLocks noGrp="1"/>
          </p:cNvSpPr>
          <p:nvPr>
            <p:ph idx="1"/>
          </p:nvPr>
        </p:nvSpPr>
        <p:spPr>
          <a:xfrm>
            <a:off x="381000" y="381000"/>
            <a:ext cx="8229600" cy="5864225"/>
          </a:xfrm>
        </p:spPr>
        <p:txBody>
          <a:bodyPr/>
          <a:lstStyle/>
          <a:p>
            <a:r>
              <a:rPr lang="en-US" altLang="en-US" sz="2400" dirty="0" smtClean="0"/>
              <a:t>On offensive operations in the DOD Cyber Strategy</a:t>
            </a:r>
          </a:p>
          <a:p>
            <a:pPr lvl="1"/>
            <a:r>
              <a:rPr lang="en-US" altLang="en-US" sz="2000" dirty="0" smtClean="0"/>
              <a:t>OCOs will be conducted in accordance with the laws of war</a:t>
            </a:r>
          </a:p>
          <a:p>
            <a:pPr lvl="1"/>
            <a:r>
              <a:rPr lang="en-US" altLang="en-US" sz="2000" dirty="0" smtClean="0"/>
              <a:t>Targets of OCOs include adversary command and control networks, military-related critical infrastructure, and weapons capabilities.</a:t>
            </a:r>
          </a:p>
          <a:p>
            <a:pPr lvl="1"/>
            <a:r>
              <a:rPr lang="en-US" altLang="en-US" sz="2000" dirty="0" smtClean="0"/>
              <a:t>OCOs may be conducted during periods of heightened tension (i.e., before the outbreak of outright hostilities).</a:t>
            </a:r>
          </a:p>
          <a:p>
            <a:pPr lvl="1"/>
            <a:r>
              <a:rPr lang="en-US" altLang="en-US" sz="2000" dirty="0" smtClean="0"/>
              <a:t>Offensive </a:t>
            </a:r>
            <a:r>
              <a:rPr lang="en-US" altLang="en-US" sz="2000" dirty="0"/>
              <a:t>capabilities with significant effects exercised on NCA determination for disruption of an adversary’s military related networks or infrastructure so that the U.S. military can protect U.S. interests in an area of operations.  Examples: </a:t>
            </a:r>
          </a:p>
          <a:p>
            <a:pPr lvl="2"/>
            <a:r>
              <a:rPr lang="en-US" altLang="en-US" sz="1600" dirty="0"/>
              <a:t>Conflict termination on U.S. terms</a:t>
            </a:r>
          </a:p>
          <a:p>
            <a:pPr lvl="2"/>
            <a:r>
              <a:rPr lang="en-US" altLang="en-US" sz="1600" dirty="0"/>
              <a:t>Disrupt adversary military systems to prevent the use of force against U.S. interests. </a:t>
            </a:r>
          </a:p>
          <a:p>
            <a:pPr lvl="2"/>
            <a:r>
              <a:rPr lang="en-US" altLang="en-US" sz="1600" dirty="0"/>
              <a:t>Deter or defeat strategic threats in other domains working with other USG agencies. </a:t>
            </a:r>
          </a:p>
          <a:p>
            <a:pPr lvl="1"/>
            <a:r>
              <a:rPr lang="en-US" altLang="en-US" sz="2000" dirty="0" smtClean="0"/>
              <a:t>DOD concerned only with responding to attacks of highest consequence.</a:t>
            </a:r>
          </a:p>
          <a:p>
            <a:endParaRPr lang="en-US" altLang="en-US" sz="2000" dirty="0" smtClean="0"/>
          </a:p>
        </p:txBody>
      </p:sp>
      <p:sp>
        <p:nvSpPr>
          <p:cNvPr id="29700" name="Date Placeholder 1"/>
          <p:cNvSpPr>
            <a:spLocks noGrp="1"/>
          </p:cNvSpPr>
          <p:nvPr>
            <p:ph type="dt" sz="quarter" idx="10"/>
          </p:nvPr>
        </p:nvSpPr>
        <p:spPr>
          <a:noFill/>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en-US" sz="1400" smtClean="0"/>
              <a:t>5/23/2017</a:t>
            </a:r>
          </a:p>
        </p:txBody>
      </p:sp>
      <p:sp>
        <p:nvSpPr>
          <p:cNvPr id="29701" name="Slide Number Placeholder 2"/>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4E8165A5-8F17-4CF0-886E-3A7B98075275}" type="slidenum">
              <a:rPr lang="en-US" altLang="en-US" sz="1400" smtClean="0"/>
              <a:pPr>
                <a:spcBef>
                  <a:spcPct val="0"/>
                </a:spcBef>
                <a:buFontTx/>
                <a:buNone/>
              </a:pPr>
              <a:t>29</a:t>
            </a:fld>
            <a:endParaRPr lang="en-US" altLang="en-US" sz="1400" smtClean="0"/>
          </a:p>
        </p:txBody>
      </p:sp>
    </p:spTree>
    <p:extLst>
      <p:ext uri="{BB962C8B-B14F-4D97-AF65-F5344CB8AC3E}">
        <p14:creationId xmlns:p14="http://schemas.microsoft.com/office/powerpoint/2010/main" val="7762508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sz="3600" dirty="0" smtClean="0"/>
              <a:t>Policy and Technology Framing</a:t>
            </a:r>
            <a:endParaRPr lang="en-US" sz="3600" dirty="0"/>
          </a:p>
        </p:txBody>
      </p:sp>
      <p:sp>
        <p:nvSpPr>
          <p:cNvPr id="8" name="Subtitle 7"/>
          <p:cNvSpPr>
            <a:spLocks noGrp="1"/>
          </p:cNvSpPr>
          <p:nvPr>
            <p:ph type="subTitle" idx="1"/>
          </p:nvPr>
        </p:nvSpPr>
        <p:spPr/>
        <p:txBody>
          <a:bodyPr/>
          <a:lstStyle/>
          <a:p>
            <a:endParaRPr lang="en-US" dirty="0"/>
          </a:p>
        </p:txBody>
      </p:sp>
      <p:sp>
        <p:nvSpPr>
          <p:cNvPr id="5" name="Date Placeholder 4"/>
          <p:cNvSpPr>
            <a:spLocks noGrp="1"/>
          </p:cNvSpPr>
          <p:nvPr>
            <p:ph type="dt" sz="half" idx="10"/>
          </p:nvPr>
        </p:nvSpPr>
        <p:spPr/>
        <p:txBody>
          <a:bodyPr/>
          <a:lstStyle/>
          <a:p>
            <a:pPr>
              <a:defRPr/>
            </a:pPr>
            <a:r>
              <a:rPr lang="en-US" altLang="en-US" smtClean="0"/>
              <a:t>5/23/2017</a:t>
            </a:r>
            <a:endParaRPr lang="en-US" altLang="en-US"/>
          </a:p>
        </p:txBody>
      </p:sp>
      <p:sp>
        <p:nvSpPr>
          <p:cNvPr id="6" name="Slide Number Placeholder 5"/>
          <p:cNvSpPr>
            <a:spLocks noGrp="1"/>
          </p:cNvSpPr>
          <p:nvPr>
            <p:ph type="sldNum" sz="quarter" idx="12"/>
          </p:nvPr>
        </p:nvSpPr>
        <p:spPr/>
        <p:txBody>
          <a:bodyPr/>
          <a:lstStyle/>
          <a:p>
            <a:pPr>
              <a:defRPr/>
            </a:pPr>
            <a:fld id="{59F1BF47-236F-41F2-BB59-154E48D59F07}" type="slidenum">
              <a:rPr lang="en-US" altLang="en-US" smtClean="0"/>
              <a:pPr>
                <a:defRPr/>
              </a:pPr>
              <a:t>3</a:t>
            </a:fld>
            <a:endParaRPr lang="en-US" altLang="en-US"/>
          </a:p>
        </p:txBody>
      </p:sp>
    </p:spTree>
    <p:extLst>
      <p:ext uri="{BB962C8B-B14F-4D97-AF65-F5344CB8AC3E}">
        <p14:creationId xmlns:p14="http://schemas.microsoft.com/office/powerpoint/2010/main" val="10222043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2"/>
          <p:cNvSpPr>
            <a:spLocks noGrp="1"/>
          </p:cNvSpPr>
          <p:nvPr>
            <p:ph idx="1"/>
          </p:nvPr>
        </p:nvSpPr>
        <p:spPr>
          <a:xfrm>
            <a:off x="457200" y="381000"/>
            <a:ext cx="8229600" cy="5864225"/>
          </a:xfrm>
        </p:spPr>
        <p:txBody>
          <a:bodyPr/>
          <a:lstStyle/>
          <a:p>
            <a:r>
              <a:rPr lang="en-US" altLang="en-US" sz="2400" dirty="0" smtClean="0"/>
              <a:t>PPD-20 (still classified – may not survive Trump admin)</a:t>
            </a:r>
          </a:p>
          <a:p>
            <a:pPr lvl="1"/>
            <a:r>
              <a:rPr lang="en-US" altLang="en-US" sz="2200" dirty="0" smtClean="0"/>
              <a:t>Directs relevant agencies to start assembling a list of “potential targets of national importance” for OCO</a:t>
            </a:r>
          </a:p>
          <a:p>
            <a:pPr lvl="1"/>
            <a:r>
              <a:rPr lang="en-US" altLang="en-US" sz="2200" dirty="0" smtClean="0"/>
              <a:t>Requires “specific presidential approval” for offensive operations with “significant consequences”</a:t>
            </a:r>
          </a:p>
          <a:p>
            <a:pPr lvl="2"/>
            <a:r>
              <a:rPr lang="en-US" altLang="en-US" sz="1800" dirty="0" smtClean="0"/>
              <a:t>loss of life</a:t>
            </a:r>
          </a:p>
          <a:p>
            <a:pPr lvl="2"/>
            <a:r>
              <a:rPr lang="en-US" altLang="en-US" sz="1800" dirty="0" smtClean="0"/>
              <a:t>significant responsive actions against the United States</a:t>
            </a:r>
          </a:p>
          <a:p>
            <a:pPr lvl="2"/>
            <a:r>
              <a:rPr lang="en-US" altLang="en-US" sz="1800" dirty="0" smtClean="0"/>
              <a:t>significant damage to property</a:t>
            </a:r>
          </a:p>
          <a:p>
            <a:pPr lvl="2"/>
            <a:r>
              <a:rPr lang="en-US" altLang="en-US" sz="1800" dirty="0" smtClean="0"/>
              <a:t>serious adverse U.S. foreign policy consequences</a:t>
            </a:r>
          </a:p>
          <a:p>
            <a:pPr lvl="2"/>
            <a:r>
              <a:rPr lang="en-US" altLang="en-US" sz="1800" dirty="0" smtClean="0"/>
              <a:t>serious economic impact on the United States.</a:t>
            </a:r>
          </a:p>
          <a:p>
            <a:r>
              <a:rPr lang="en-US" altLang="en-US" sz="2400" dirty="0" smtClean="0"/>
              <a:t>DOD acknowledges use of cyber weapons against ISIS</a:t>
            </a:r>
          </a:p>
          <a:p>
            <a:pPr lvl="1"/>
            <a:endParaRPr lang="en-US" altLang="en-US" sz="2000" dirty="0" smtClean="0"/>
          </a:p>
          <a:p>
            <a:endParaRPr lang="en-US" altLang="en-US" sz="2400" dirty="0" smtClean="0"/>
          </a:p>
        </p:txBody>
      </p:sp>
      <p:sp>
        <p:nvSpPr>
          <p:cNvPr id="30723" name="Date Placeholder 1"/>
          <p:cNvSpPr>
            <a:spLocks noGrp="1"/>
          </p:cNvSpPr>
          <p:nvPr>
            <p:ph type="dt" sz="quarter" idx="10"/>
          </p:nvPr>
        </p:nvSpPr>
        <p:spPr>
          <a:noFill/>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en-US" sz="1400" smtClean="0"/>
              <a:t>5/23/2017</a:t>
            </a:r>
          </a:p>
        </p:txBody>
      </p:sp>
      <p:sp>
        <p:nvSpPr>
          <p:cNvPr id="30724" name="Slide Number Placeholder 2"/>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8D8AE11E-A490-4A48-B4E2-6C6EB901E026}" type="slidenum">
              <a:rPr lang="en-US" altLang="en-US" sz="1400" smtClean="0"/>
              <a:pPr>
                <a:spcBef>
                  <a:spcPct val="0"/>
                </a:spcBef>
                <a:buFontTx/>
                <a:buNone/>
              </a:pPr>
              <a:t>30</a:t>
            </a:fld>
            <a:endParaRPr lang="en-US" altLang="en-US" sz="1400" smtClean="0"/>
          </a:p>
        </p:txBody>
      </p:sp>
    </p:spTree>
    <p:extLst>
      <p:ext uri="{BB962C8B-B14F-4D97-AF65-F5344CB8AC3E}">
        <p14:creationId xmlns:p14="http://schemas.microsoft.com/office/powerpoint/2010/main" val="17384701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The IC view of offensive operations</a:t>
            </a:r>
            <a:endParaRPr lang="en-US" sz="3600" dirty="0"/>
          </a:p>
        </p:txBody>
      </p:sp>
      <p:sp>
        <p:nvSpPr>
          <p:cNvPr id="3" name="Content Placeholder 2"/>
          <p:cNvSpPr>
            <a:spLocks noGrp="1"/>
          </p:cNvSpPr>
          <p:nvPr>
            <p:ph idx="1"/>
          </p:nvPr>
        </p:nvSpPr>
        <p:spPr>
          <a:xfrm>
            <a:off x="457200" y="1219200"/>
            <a:ext cx="8229600" cy="4906963"/>
          </a:xfrm>
        </p:spPr>
        <p:txBody>
          <a:bodyPr/>
          <a:lstStyle/>
          <a:p>
            <a:r>
              <a:rPr lang="en-US" sz="2500" dirty="0" smtClean="0"/>
              <a:t>Signals intelligence is “intelligence derived from electronic signals and systems used by foreign targets, such as communications systems, radars, and weapons systems.” (</a:t>
            </a:r>
            <a:r>
              <a:rPr lang="en-US" sz="2500" dirty="0" smtClean="0">
                <a:hlinkClick r:id="rId2"/>
              </a:rPr>
              <a:t>www.nsa.gov</a:t>
            </a:r>
            <a:r>
              <a:rPr lang="en-US" sz="2500" dirty="0" smtClean="0"/>
              <a:t>)</a:t>
            </a:r>
          </a:p>
          <a:p>
            <a:r>
              <a:rPr lang="en-US" sz="2500" dirty="0" smtClean="0"/>
              <a:t>U.S. government agencies collect and analyze SIGINT to assist U.S. policy and decision makers.</a:t>
            </a:r>
          </a:p>
          <a:p>
            <a:r>
              <a:rPr lang="en-US" sz="2500" dirty="0" smtClean="0"/>
              <a:t>SIGINT is governed by US law, Presidential executive order, and regulation to protect the rights of U.S. citizens (persons).  Non-US persons have no (very few) rights under U.S. policy.</a:t>
            </a:r>
          </a:p>
          <a:p>
            <a:r>
              <a:rPr lang="en-US" sz="2500" dirty="0" smtClean="0"/>
              <a:t>EO 12333 tasks CIA with covert action, which may include offensive cyber operations.</a:t>
            </a:r>
            <a:endParaRPr lang="en-US" sz="2500" dirty="0"/>
          </a:p>
        </p:txBody>
      </p:sp>
      <p:sp>
        <p:nvSpPr>
          <p:cNvPr id="4" name="Date Placeholder 3"/>
          <p:cNvSpPr>
            <a:spLocks noGrp="1"/>
          </p:cNvSpPr>
          <p:nvPr>
            <p:ph type="dt" sz="half" idx="10"/>
          </p:nvPr>
        </p:nvSpPr>
        <p:spPr/>
        <p:txBody>
          <a:bodyPr/>
          <a:lstStyle/>
          <a:p>
            <a:pPr>
              <a:defRPr/>
            </a:pPr>
            <a:r>
              <a:rPr lang="en-US" altLang="en-US" smtClean="0"/>
              <a:t>5/23/2017</a:t>
            </a:r>
            <a:endParaRPr lang="en-US" altLang="en-US"/>
          </a:p>
        </p:txBody>
      </p:sp>
      <p:sp>
        <p:nvSpPr>
          <p:cNvPr id="5" name="Slide Number Placeholder 4"/>
          <p:cNvSpPr>
            <a:spLocks noGrp="1"/>
          </p:cNvSpPr>
          <p:nvPr>
            <p:ph type="sldNum" sz="quarter" idx="12"/>
          </p:nvPr>
        </p:nvSpPr>
        <p:spPr/>
        <p:txBody>
          <a:bodyPr/>
          <a:lstStyle/>
          <a:p>
            <a:fld id="{CD94365E-5A5C-405C-97E9-F8B14B90974F}" type="slidenum">
              <a:rPr lang="en-US" altLang="en-US" smtClean="0"/>
              <a:pPr/>
              <a:t>31</a:t>
            </a:fld>
            <a:endParaRPr lang="en-US" altLang="en-US"/>
          </a:p>
        </p:txBody>
      </p:sp>
    </p:spTree>
    <p:extLst>
      <p:ext uri="{BB962C8B-B14F-4D97-AF65-F5344CB8AC3E}">
        <p14:creationId xmlns:p14="http://schemas.microsoft.com/office/powerpoint/2010/main" val="24061921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5"/>
          <p:cNvSpPr>
            <a:spLocks noGrp="1"/>
          </p:cNvSpPr>
          <p:nvPr>
            <p:ph type="ctrTitle"/>
          </p:nvPr>
        </p:nvSpPr>
        <p:spPr/>
        <p:txBody>
          <a:bodyPr/>
          <a:lstStyle/>
          <a:p>
            <a:r>
              <a:rPr lang="en-US" altLang="en-US" smtClean="0"/>
              <a:t>International humanitarian law (the laws of armed conflict)</a:t>
            </a:r>
          </a:p>
        </p:txBody>
      </p:sp>
      <p:sp>
        <p:nvSpPr>
          <p:cNvPr id="36867" name="Subtitle 6"/>
          <p:cNvSpPr>
            <a:spLocks noGrp="1"/>
          </p:cNvSpPr>
          <p:nvPr>
            <p:ph type="subTitle" idx="1"/>
          </p:nvPr>
        </p:nvSpPr>
        <p:spPr/>
        <p:txBody>
          <a:bodyPr/>
          <a:lstStyle/>
          <a:p>
            <a:endParaRPr lang="en-US" altLang="en-US" smtClean="0"/>
          </a:p>
        </p:txBody>
      </p:sp>
      <p:sp>
        <p:nvSpPr>
          <p:cNvPr id="4" name="Date Placeholder 3"/>
          <p:cNvSpPr>
            <a:spLocks noGrp="1"/>
          </p:cNvSpPr>
          <p:nvPr>
            <p:ph type="dt" sz="quarter" idx="10"/>
          </p:nvPr>
        </p:nvSpPr>
        <p:spPr/>
        <p:txBody>
          <a:bodyPr/>
          <a:lstStyle/>
          <a:p>
            <a:pPr>
              <a:defRPr/>
            </a:pPr>
            <a:r>
              <a:rPr lang="en-US" smtClean="0"/>
              <a:t>5/23/2017</a:t>
            </a:r>
            <a:endParaRPr lang="en-US"/>
          </a:p>
        </p:txBody>
      </p:sp>
      <p:sp>
        <p:nvSpPr>
          <p:cNvPr id="36869" name="Slide Number Placeholder 4"/>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91747F46-8B6C-482A-88B3-95851A4ED7C0}" type="slidenum">
              <a:rPr lang="en-US" altLang="en-US" sz="1400" smtClean="0"/>
              <a:pPr>
                <a:spcBef>
                  <a:spcPct val="0"/>
                </a:spcBef>
                <a:buFontTx/>
                <a:buNone/>
              </a:pPr>
              <a:t>32</a:t>
            </a:fld>
            <a:endParaRPr lang="en-US" altLang="en-US" sz="140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GB" altLang="en-US" sz="3200" smtClean="0"/>
              <a:t>What is cyber war?</a:t>
            </a:r>
            <a:endParaRPr lang="en-US" altLang="en-US" sz="3200" smtClean="0"/>
          </a:p>
        </p:txBody>
      </p:sp>
      <p:sp>
        <p:nvSpPr>
          <p:cNvPr id="6147" name="Rectangle 3"/>
          <p:cNvSpPr>
            <a:spLocks noGrp="1" noChangeArrowheads="1"/>
          </p:cNvSpPr>
          <p:nvPr>
            <p:ph type="body" idx="1"/>
          </p:nvPr>
        </p:nvSpPr>
        <p:spPr/>
        <p:txBody>
          <a:bodyPr/>
          <a:lstStyle/>
          <a:p>
            <a:pPr>
              <a:lnSpc>
                <a:spcPct val="80000"/>
              </a:lnSpc>
            </a:pPr>
            <a:r>
              <a:rPr lang="en-US" altLang="en-US" sz="2400" dirty="0" smtClean="0"/>
              <a:t>Why is a definition of “cyber war” necessary?</a:t>
            </a:r>
          </a:p>
          <a:p>
            <a:pPr lvl="1">
              <a:lnSpc>
                <a:spcPct val="80000"/>
              </a:lnSpc>
            </a:pPr>
            <a:r>
              <a:rPr lang="en-US" altLang="en-US" sz="2000" dirty="0" smtClean="0"/>
              <a:t>To know when the Article 51 threshold of “armed attack” has been crossed?</a:t>
            </a:r>
          </a:p>
          <a:p>
            <a:pPr lvl="1">
              <a:lnSpc>
                <a:spcPct val="80000"/>
              </a:lnSpc>
            </a:pPr>
            <a:r>
              <a:rPr lang="en-US" altLang="en-US" sz="2000" dirty="0" smtClean="0"/>
              <a:t>To know when 2(4) prohibition on “use of force” has been violated?</a:t>
            </a:r>
          </a:p>
          <a:p>
            <a:pPr lvl="1">
              <a:lnSpc>
                <a:spcPct val="80000"/>
              </a:lnSpc>
            </a:pPr>
            <a:r>
              <a:rPr lang="en-US" altLang="en-US" sz="2000" dirty="0" smtClean="0"/>
              <a:t>To know when IHL must be invoked?</a:t>
            </a:r>
          </a:p>
          <a:p>
            <a:pPr>
              <a:lnSpc>
                <a:spcPct val="80000"/>
              </a:lnSpc>
            </a:pPr>
            <a:endParaRPr lang="en-US" altLang="en-US" sz="2400" dirty="0" smtClean="0"/>
          </a:p>
          <a:p>
            <a:pPr>
              <a:lnSpc>
                <a:spcPct val="80000"/>
              </a:lnSpc>
            </a:pPr>
            <a:r>
              <a:rPr lang="en-US" altLang="en-US" sz="2400" dirty="0" smtClean="0"/>
              <a:t>Two cases of interest:</a:t>
            </a:r>
          </a:p>
          <a:p>
            <a:pPr lvl="1">
              <a:lnSpc>
                <a:spcPct val="80000"/>
              </a:lnSpc>
            </a:pPr>
            <a:r>
              <a:rPr lang="en-US" altLang="en-US" sz="2000" dirty="0" smtClean="0"/>
              <a:t>Offensive cyber operations being conducted as part of a traditional armed conflict using kinetic weapons </a:t>
            </a:r>
            <a:r>
              <a:rPr lang="en-US" altLang="en-US" sz="2000" dirty="0" smtClean="0">
                <a:sym typeface="Wingdings" panose="05000000000000000000" pitchFamily="2" charset="2"/>
              </a:rPr>
              <a:t> intended to cause kinetic-like effects.</a:t>
            </a:r>
            <a:endParaRPr lang="en-US" altLang="en-US" sz="2000" dirty="0" smtClean="0"/>
          </a:p>
          <a:p>
            <a:pPr lvl="1">
              <a:lnSpc>
                <a:spcPct val="80000"/>
              </a:lnSpc>
            </a:pPr>
            <a:r>
              <a:rPr lang="en-US" altLang="en-US" sz="2000" dirty="0" smtClean="0"/>
              <a:t>Offensive cyber operations being conducted without the contemporaneous use of as part of a traditional armed conflict using kinetic weapons </a:t>
            </a:r>
            <a:r>
              <a:rPr lang="en-US" altLang="en-US" sz="2000" dirty="0" smtClean="0">
                <a:sym typeface="Wingdings" panose="05000000000000000000" pitchFamily="2" charset="2"/>
              </a:rPr>
              <a:t> intended to cause sub-threshold effects</a:t>
            </a:r>
            <a:endParaRPr lang="en-US" altLang="en-US" sz="2000" dirty="0" smtClean="0"/>
          </a:p>
        </p:txBody>
      </p:sp>
      <p:sp>
        <p:nvSpPr>
          <p:cNvPr id="2" name="Date Placeholder 1"/>
          <p:cNvSpPr>
            <a:spLocks noGrp="1"/>
          </p:cNvSpPr>
          <p:nvPr>
            <p:ph type="dt" sz="half" idx="10"/>
          </p:nvPr>
        </p:nvSpPr>
        <p:spPr/>
        <p:txBody>
          <a:bodyPr/>
          <a:lstStyle/>
          <a:p>
            <a:pPr>
              <a:defRPr/>
            </a:pPr>
            <a:r>
              <a:rPr lang="en-US" altLang="en-US" smtClean="0"/>
              <a:t>5/23/2017</a:t>
            </a:r>
            <a:endParaRPr lang="en-US" altLang="en-US"/>
          </a:p>
        </p:txBody>
      </p:sp>
      <p:sp>
        <p:nvSpPr>
          <p:cNvPr id="3" name="Slide Number Placeholder 2"/>
          <p:cNvSpPr>
            <a:spLocks noGrp="1"/>
          </p:cNvSpPr>
          <p:nvPr>
            <p:ph type="sldNum" sz="quarter" idx="12"/>
          </p:nvPr>
        </p:nvSpPr>
        <p:spPr/>
        <p:txBody>
          <a:bodyPr/>
          <a:lstStyle/>
          <a:p>
            <a:pPr>
              <a:defRPr/>
            </a:pPr>
            <a:fld id="{47D3656B-88E5-4E0D-9CB9-5000889A2CD1}" type="slidenum">
              <a:rPr lang="en-US" altLang="en-US" smtClean="0"/>
              <a:pPr>
                <a:defRPr/>
              </a:pPr>
              <a:t>33</a:t>
            </a:fld>
            <a:endParaRPr lang="en-US" altLang="en-US"/>
          </a:p>
        </p:txBody>
      </p:sp>
    </p:spTree>
    <p:extLst>
      <p:ext uri="{BB962C8B-B14F-4D97-AF65-F5344CB8AC3E}">
        <p14:creationId xmlns:p14="http://schemas.microsoft.com/office/powerpoint/2010/main" val="413018438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smtClean="0"/>
              <a:t>What is not cyber war?</a:t>
            </a:r>
          </a:p>
        </p:txBody>
      </p:sp>
      <p:sp>
        <p:nvSpPr>
          <p:cNvPr id="7171" name="Rectangle 3"/>
          <p:cNvSpPr>
            <a:spLocks noGrp="1" noChangeArrowheads="1"/>
          </p:cNvSpPr>
          <p:nvPr>
            <p:ph type="body" idx="1"/>
          </p:nvPr>
        </p:nvSpPr>
        <p:spPr/>
        <p:txBody>
          <a:bodyPr/>
          <a:lstStyle/>
          <a:p>
            <a:pPr>
              <a:lnSpc>
                <a:spcPct val="90000"/>
              </a:lnSpc>
            </a:pPr>
            <a:r>
              <a:rPr lang="en-US" altLang="en-US" sz="2200" dirty="0" smtClean="0"/>
              <a:t>A teenager defacing a DOD/MOD web site.</a:t>
            </a:r>
          </a:p>
          <a:p>
            <a:pPr>
              <a:lnSpc>
                <a:spcPct val="90000"/>
              </a:lnSpc>
            </a:pPr>
            <a:r>
              <a:rPr lang="en-US" altLang="en-US" sz="2200" dirty="0" smtClean="0"/>
              <a:t>A person hacking into the bank accounts of a defense contractor to steal money.</a:t>
            </a:r>
          </a:p>
          <a:p>
            <a:pPr>
              <a:lnSpc>
                <a:spcPct val="90000"/>
              </a:lnSpc>
            </a:pPr>
            <a:r>
              <a:rPr lang="en-US" altLang="en-US" sz="2200" dirty="0" smtClean="0"/>
              <a:t>An unfriendly nation stealing plans for a new jet fighter.</a:t>
            </a:r>
          </a:p>
          <a:p>
            <a:pPr>
              <a:lnSpc>
                <a:spcPct val="90000"/>
              </a:lnSpc>
            </a:pPr>
            <a:r>
              <a:rPr lang="en-US" altLang="en-US" sz="2200" dirty="0" smtClean="0"/>
              <a:t>A terrorist group using the Internet for recruiting, fund raising, propaganda, and communications.</a:t>
            </a:r>
          </a:p>
          <a:p>
            <a:pPr>
              <a:lnSpc>
                <a:spcPct val="90000"/>
              </a:lnSpc>
              <a:buFontTx/>
              <a:buNone/>
            </a:pPr>
            <a:endParaRPr lang="en-US" altLang="en-US" sz="2200" dirty="0" smtClean="0"/>
          </a:p>
          <a:p>
            <a:pPr>
              <a:lnSpc>
                <a:spcPct val="90000"/>
              </a:lnSpc>
              <a:buFontTx/>
              <a:buNone/>
            </a:pPr>
            <a:r>
              <a:rPr lang="en-US" altLang="en-US" sz="2200" dirty="0" smtClean="0"/>
              <a:t>Dividing lines between criminal acts and acts that might implicate the UN charter or IHL are unclear.</a:t>
            </a:r>
          </a:p>
          <a:p>
            <a:pPr>
              <a:lnSpc>
                <a:spcPct val="90000"/>
              </a:lnSpc>
              <a:buFontTx/>
              <a:buNone/>
            </a:pPr>
            <a:r>
              <a:rPr lang="en-US" altLang="en-US" sz="2200" dirty="0" smtClean="0"/>
              <a:t>Many examples of cyberattack; few (if any) examples of cyber war.</a:t>
            </a:r>
          </a:p>
          <a:p>
            <a:pPr>
              <a:lnSpc>
                <a:spcPct val="90000"/>
              </a:lnSpc>
              <a:buFontTx/>
              <a:buNone/>
            </a:pPr>
            <a:r>
              <a:rPr lang="en-US" altLang="en-US" sz="2200" dirty="0" smtClean="0"/>
              <a:t>Responses to hostile subthreshold actions are the most immediately relevant dimension of policy today.</a:t>
            </a:r>
          </a:p>
          <a:p>
            <a:pPr>
              <a:lnSpc>
                <a:spcPct val="90000"/>
              </a:lnSpc>
              <a:buFontTx/>
              <a:buNone/>
            </a:pPr>
            <a:endParaRPr lang="en-US" altLang="en-US" sz="2200" dirty="0" smtClean="0"/>
          </a:p>
        </p:txBody>
      </p:sp>
      <p:sp>
        <p:nvSpPr>
          <p:cNvPr id="2" name="Date Placeholder 1"/>
          <p:cNvSpPr>
            <a:spLocks noGrp="1"/>
          </p:cNvSpPr>
          <p:nvPr>
            <p:ph type="dt" sz="half" idx="10"/>
          </p:nvPr>
        </p:nvSpPr>
        <p:spPr/>
        <p:txBody>
          <a:bodyPr/>
          <a:lstStyle/>
          <a:p>
            <a:pPr>
              <a:defRPr/>
            </a:pPr>
            <a:r>
              <a:rPr lang="en-US" altLang="en-US" smtClean="0"/>
              <a:t>5/23/2017</a:t>
            </a:r>
            <a:endParaRPr lang="en-US" altLang="en-US"/>
          </a:p>
        </p:txBody>
      </p:sp>
      <p:sp>
        <p:nvSpPr>
          <p:cNvPr id="3" name="Slide Number Placeholder 2"/>
          <p:cNvSpPr>
            <a:spLocks noGrp="1"/>
          </p:cNvSpPr>
          <p:nvPr>
            <p:ph type="sldNum" sz="quarter" idx="12"/>
          </p:nvPr>
        </p:nvSpPr>
        <p:spPr/>
        <p:txBody>
          <a:bodyPr/>
          <a:lstStyle/>
          <a:p>
            <a:pPr>
              <a:defRPr/>
            </a:pPr>
            <a:fld id="{47D3656B-88E5-4E0D-9CB9-5000889A2CD1}" type="slidenum">
              <a:rPr lang="en-US" altLang="en-US" smtClean="0"/>
              <a:pPr>
                <a:defRPr/>
              </a:pPr>
              <a:t>34</a:t>
            </a:fld>
            <a:endParaRPr lang="en-US" altLang="en-US"/>
          </a:p>
        </p:txBody>
      </p:sp>
    </p:spTree>
    <p:extLst>
      <p:ext uri="{BB962C8B-B14F-4D97-AF65-F5344CB8AC3E}">
        <p14:creationId xmlns:p14="http://schemas.microsoft.com/office/powerpoint/2010/main" val="100503586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2"/>
          <p:cNvSpPr>
            <a:spLocks noGrp="1"/>
          </p:cNvSpPr>
          <p:nvPr>
            <p:ph idx="1"/>
          </p:nvPr>
        </p:nvSpPr>
        <p:spPr>
          <a:xfrm>
            <a:off x="457200" y="457200"/>
            <a:ext cx="8229600" cy="5668963"/>
          </a:xfrm>
        </p:spPr>
        <p:txBody>
          <a:bodyPr/>
          <a:lstStyle/>
          <a:p>
            <a:pPr lvl="1">
              <a:buFont typeface="Arial" panose="020B0604020202020204" pitchFamily="34" charset="0"/>
              <a:buChar char="•"/>
            </a:pPr>
            <a:r>
              <a:rPr lang="en-US" altLang="en-US" sz="2400" dirty="0" smtClean="0"/>
              <a:t>Worldwide Threat Assessment of the US Intelligence Community, 2015</a:t>
            </a:r>
          </a:p>
          <a:p>
            <a:pPr lvl="2">
              <a:buFont typeface="Arial" panose="020B0604020202020204" pitchFamily="34" charset="0"/>
              <a:buChar char="‒"/>
            </a:pPr>
            <a:r>
              <a:rPr lang="en-US" altLang="en-US" sz="2200" dirty="0" smtClean="0"/>
              <a:t>“[T]he likelihood of a catastrophic [cyber] attack from any particular actor is remote at this time. Rather than a “Cyber Armageddon” scenario that debilitates the entire US infrastructure, we envision something different. We foresee an ongoing series of low-to-moderate level cyber attacks from a variety of sources over time, which will impose cumulative costs on US economic competitiveness and national security.”</a:t>
            </a:r>
          </a:p>
          <a:p>
            <a:pPr lvl="2">
              <a:buFont typeface="Arial" panose="020B0604020202020204" pitchFamily="34" charset="0"/>
              <a:buChar char="‒"/>
            </a:pPr>
            <a:r>
              <a:rPr lang="en-US" altLang="en-US" sz="2200" dirty="0" smtClean="0"/>
              <a:t>Cyber is the first-mentioned item on the list of threats faced by the United States (and hence understood to be the most significant).</a:t>
            </a:r>
          </a:p>
          <a:p>
            <a:pPr lvl="1"/>
            <a:endParaRPr lang="en-US" altLang="en-US" dirty="0" smtClean="0"/>
          </a:p>
        </p:txBody>
      </p:sp>
      <p:sp>
        <p:nvSpPr>
          <p:cNvPr id="31747" name="Date Placeholder 3"/>
          <p:cNvSpPr>
            <a:spLocks noGrp="1"/>
          </p:cNvSpPr>
          <p:nvPr>
            <p:ph type="dt" sz="quarter" idx="10"/>
          </p:nvPr>
        </p:nvSpPr>
        <p:spPr>
          <a:noFill/>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en-US" sz="1400" smtClean="0"/>
              <a:t>5/23/2017</a:t>
            </a:r>
          </a:p>
        </p:txBody>
      </p:sp>
      <p:sp>
        <p:nvSpPr>
          <p:cNvPr id="31748" name="Slide Number Placeholder 4"/>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A706B41D-BC56-4AF8-95C9-10D666941D4C}" type="slidenum">
              <a:rPr lang="en-US" altLang="en-US" sz="1400" smtClean="0"/>
              <a:pPr>
                <a:spcBef>
                  <a:spcPct val="0"/>
                </a:spcBef>
                <a:buFontTx/>
                <a:buNone/>
              </a:pPr>
              <a:t>35</a:t>
            </a:fld>
            <a:endParaRPr lang="en-US" altLang="en-US" sz="1400" smtClean="0"/>
          </a:p>
        </p:txBody>
      </p:sp>
    </p:spTree>
    <p:extLst>
      <p:ext uri="{BB962C8B-B14F-4D97-AF65-F5344CB8AC3E}">
        <p14:creationId xmlns:p14="http://schemas.microsoft.com/office/powerpoint/2010/main" val="162855464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ltLang="en-US" sz="3200" dirty="0" smtClean="0"/>
              <a:t>Key terms in UN Charter </a:t>
            </a:r>
            <a:r>
              <a:rPr lang="en-US" altLang="en-US" sz="3200" dirty="0" smtClean="0"/>
              <a:t>(</a:t>
            </a:r>
            <a:r>
              <a:rPr lang="en-US" altLang="en-US" sz="3200" dirty="0" smtClean="0"/>
              <a:t>bolded below) </a:t>
            </a:r>
            <a:r>
              <a:rPr lang="en-US" altLang="en-US" sz="3200" dirty="0" smtClean="0"/>
              <a:t>not </a:t>
            </a:r>
            <a:r>
              <a:rPr lang="en-US" altLang="en-US" sz="3200" dirty="0" smtClean="0"/>
              <a:t>defined</a:t>
            </a:r>
          </a:p>
        </p:txBody>
      </p:sp>
      <p:sp>
        <p:nvSpPr>
          <p:cNvPr id="8195" name="Rectangle 3"/>
          <p:cNvSpPr>
            <a:spLocks noGrp="1" noChangeArrowheads="1"/>
          </p:cNvSpPr>
          <p:nvPr>
            <p:ph type="body" idx="1"/>
          </p:nvPr>
        </p:nvSpPr>
        <p:spPr>
          <a:xfrm>
            <a:off x="457200" y="1371600"/>
            <a:ext cx="8229600" cy="5029200"/>
          </a:xfrm>
        </p:spPr>
        <p:txBody>
          <a:bodyPr/>
          <a:lstStyle/>
          <a:p>
            <a:pPr>
              <a:lnSpc>
                <a:spcPct val="80000"/>
              </a:lnSpc>
            </a:pPr>
            <a:r>
              <a:rPr lang="en-US" altLang="en-US" sz="1800" dirty="0" smtClean="0"/>
              <a:t>UN Charter prohibits “</a:t>
            </a:r>
            <a:r>
              <a:rPr lang="en-US" altLang="en-US" sz="1800" b="1" dirty="0" smtClean="0"/>
              <a:t>threat or use of force </a:t>
            </a:r>
            <a:r>
              <a:rPr lang="en-US" altLang="en-US" sz="1800" dirty="0" smtClean="0"/>
              <a:t>against the territorial integrity or political independence of any state” (Art. 2(4))</a:t>
            </a:r>
          </a:p>
          <a:p>
            <a:pPr lvl="1">
              <a:lnSpc>
                <a:spcPct val="80000"/>
              </a:lnSpc>
            </a:pPr>
            <a:r>
              <a:rPr lang="en-US" altLang="en-US" sz="1600" dirty="0" smtClean="0"/>
              <a:t>“Force” not defined.  By practice, it</a:t>
            </a:r>
          </a:p>
          <a:p>
            <a:pPr lvl="2">
              <a:lnSpc>
                <a:spcPct val="80000"/>
              </a:lnSpc>
            </a:pPr>
            <a:r>
              <a:rPr lang="en-US" altLang="en-US" sz="1600" dirty="0" smtClean="0"/>
              <a:t>includes conventional weapon attacks that damage persons or property </a:t>
            </a:r>
          </a:p>
          <a:p>
            <a:pPr lvl="2">
              <a:lnSpc>
                <a:spcPct val="80000"/>
              </a:lnSpc>
            </a:pPr>
            <a:r>
              <a:rPr lang="en-US" altLang="en-US" sz="1600" dirty="0" smtClean="0"/>
              <a:t>excludes economic or political acts (e.g. sanctions) that damage persons or property </a:t>
            </a:r>
          </a:p>
          <a:p>
            <a:pPr lvl="2">
              <a:lnSpc>
                <a:spcPct val="80000"/>
              </a:lnSpc>
            </a:pPr>
            <a:endParaRPr lang="en-US" altLang="en-US" sz="1600" dirty="0" smtClean="0"/>
          </a:p>
          <a:p>
            <a:pPr>
              <a:lnSpc>
                <a:spcPct val="80000"/>
              </a:lnSpc>
            </a:pPr>
            <a:r>
              <a:rPr lang="en-US" altLang="en-US" sz="1800" dirty="0" smtClean="0"/>
              <a:t>UN Charter Art. 51 - “Nothing in the present Charter shall impair the inherent right of individual or collective </a:t>
            </a:r>
            <a:r>
              <a:rPr lang="en-US" altLang="en-US" sz="1800" dirty="0" err="1" smtClean="0"/>
              <a:t>self-defence</a:t>
            </a:r>
            <a:r>
              <a:rPr lang="en-US" altLang="en-US" sz="1800" dirty="0" smtClean="0"/>
              <a:t> if an </a:t>
            </a:r>
            <a:r>
              <a:rPr lang="en-US" altLang="en-US" sz="1800" b="1" dirty="0" smtClean="0"/>
              <a:t>armed attack </a:t>
            </a:r>
            <a:r>
              <a:rPr lang="en-US" altLang="en-US" sz="1800" dirty="0" smtClean="0"/>
              <a:t>occurs against a Member of the United Nations..”</a:t>
            </a:r>
          </a:p>
          <a:p>
            <a:pPr lvl="1">
              <a:lnSpc>
                <a:spcPct val="80000"/>
              </a:lnSpc>
            </a:pPr>
            <a:r>
              <a:rPr lang="en-US" altLang="en-US" sz="1800" dirty="0" smtClean="0"/>
              <a:t>“Armed attack” not defined, even for kinetic force.</a:t>
            </a:r>
          </a:p>
          <a:p>
            <a:pPr lvl="2">
              <a:lnSpc>
                <a:spcPct val="80000"/>
              </a:lnSpc>
            </a:pPr>
            <a:r>
              <a:rPr lang="en-US" altLang="en-US" sz="1600" dirty="0" smtClean="0"/>
              <a:t>Relatively easy: If cyberattack causes effects comparable to that of a kinetic attack, it should be treated the same way (at least an effects-based analysis).</a:t>
            </a:r>
          </a:p>
          <a:p>
            <a:pPr lvl="3">
              <a:lnSpc>
                <a:spcPct val="80000"/>
              </a:lnSpc>
            </a:pPr>
            <a:r>
              <a:rPr lang="en-US" altLang="en-US" sz="1400" dirty="0" smtClean="0"/>
              <a:t>Damage to air traffic control, dams, nuclear reactors that cause significant death/destruction are armed attacks.</a:t>
            </a:r>
          </a:p>
          <a:p>
            <a:pPr lvl="2">
              <a:lnSpc>
                <a:spcPct val="80000"/>
              </a:lnSpc>
            </a:pPr>
            <a:endParaRPr lang="en-US" altLang="en-US" sz="1600" dirty="0" smtClean="0"/>
          </a:p>
          <a:p>
            <a:pPr lvl="2">
              <a:lnSpc>
                <a:spcPct val="80000"/>
              </a:lnSpc>
            </a:pPr>
            <a:r>
              <a:rPr lang="en-US" altLang="en-US" sz="1600" dirty="0" smtClean="0"/>
              <a:t>Relatively hard: If cyberattack causes other effects (e.g., long-term disruption to critical infrastructure or stock exchanges) without immediate large-scale death or destruction of property), legal status is unclear.  </a:t>
            </a:r>
          </a:p>
          <a:p>
            <a:pPr lvl="1">
              <a:lnSpc>
                <a:spcPct val="80000"/>
              </a:lnSpc>
              <a:buFontTx/>
              <a:buNone/>
            </a:pPr>
            <a:endParaRPr lang="en-US" altLang="en-US" sz="1800" dirty="0" smtClean="0"/>
          </a:p>
        </p:txBody>
      </p:sp>
      <p:sp>
        <p:nvSpPr>
          <p:cNvPr id="2" name="Date Placeholder 1"/>
          <p:cNvSpPr>
            <a:spLocks noGrp="1"/>
          </p:cNvSpPr>
          <p:nvPr>
            <p:ph type="dt" sz="half" idx="10"/>
          </p:nvPr>
        </p:nvSpPr>
        <p:spPr/>
        <p:txBody>
          <a:bodyPr/>
          <a:lstStyle/>
          <a:p>
            <a:pPr>
              <a:defRPr/>
            </a:pPr>
            <a:r>
              <a:rPr lang="en-US" altLang="en-US" smtClean="0"/>
              <a:t>5/23/2017</a:t>
            </a:r>
            <a:endParaRPr lang="en-US" altLang="en-US"/>
          </a:p>
        </p:txBody>
      </p:sp>
      <p:sp>
        <p:nvSpPr>
          <p:cNvPr id="3" name="Slide Number Placeholder 2"/>
          <p:cNvSpPr>
            <a:spLocks noGrp="1"/>
          </p:cNvSpPr>
          <p:nvPr>
            <p:ph type="sldNum" sz="quarter" idx="12"/>
          </p:nvPr>
        </p:nvSpPr>
        <p:spPr/>
        <p:txBody>
          <a:bodyPr/>
          <a:lstStyle/>
          <a:p>
            <a:pPr>
              <a:defRPr/>
            </a:pPr>
            <a:fld id="{47D3656B-88E5-4E0D-9CB9-5000889A2CD1}" type="slidenum">
              <a:rPr lang="en-US" altLang="en-US" smtClean="0"/>
              <a:pPr>
                <a:defRPr/>
              </a:pPr>
              <a:t>36</a:t>
            </a:fld>
            <a:endParaRPr lang="en-US" altLang="en-US"/>
          </a:p>
        </p:txBody>
      </p:sp>
    </p:spTree>
    <p:extLst>
      <p:ext uri="{BB962C8B-B14F-4D97-AF65-F5344CB8AC3E}">
        <p14:creationId xmlns:p14="http://schemas.microsoft.com/office/powerpoint/2010/main" val="239577551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ltLang="en-US" sz="3600" smtClean="0"/>
              <a:t>Jus Ad Bellum - UN Charter</a:t>
            </a:r>
          </a:p>
        </p:txBody>
      </p:sp>
      <p:sp>
        <p:nvSpPr>
          <p:cNvPr id="26627" name="Rectangle 3"/>
          <p:cNvSpPr>
            <a:spLocks noGrp="1" noChangeArrowheads="1"/>
          </p:cNvSpPr>
          <p:nvPr>
            <p:ph type="body" idx="1"/>
          </p:nvPr>
        </p:nvSpPr>
        <p:spPr>
          <a:xfrm>
            <a:off x="457200" y="1371600"/>
            <a:ext cx="8229600" cy="5029200"/>
          </a:xfrm>
        </p:spPr>
        <p:txBody>
          <a:bodyPr>
            <a:normAutofit fontScale="92500" lnSpcReduction="20000"/>
          </a:bodyPr>
          <a:lstStyle/>
          <a:p>
            <a:pPr>
              <a:defRPr/>
            </a:pPr>
            <a:r>
              <a:rPr lang="en-US" altLang="en-US" dirty="0"/>
              <a:t>UN Charter prohibits “</a:t>
            </a:r>
            <a:r>
              <a:rPr lang="en-US" altLang="en-US" b="1" dirty="0"/>
              <a:t>threat or use of force</a:t>
            </a:r>
            <a:r>
              <a:rPr lang="en-US" altLang="en-US" dirty="0"/>
              <a:t> against the territorial integrity or political independence of any state” (Art. 2(4))</a:t>
            </a:r>
          </a:p>
          <a:p>
            <a:pPr>
              <a:defRPr/>
            </a:pPr>
            <a:endParaRPr lang="en-US" altLang="en-US" dirty="0"/>
          </a:p>
          <a:p>
            <a:pPr>
              <a:defRPr/>
            </a:pPr>
            <a:r>
              <a:rPr lang="en-US" altLang="en-US" dirty="0"/>
              <a:t>UN Charter Art. 51 - “Nothing in the present Charter shall impair the inherent right of individual or collective </a:t>
            </a:r>
            <a:r>
              <a:rPr lang="en-US" altLang="en-US" dirty="0" err="1"/>
              <a:t>self-defence</a:t>
            </a:r>
            <a:r>
              <a:rPr lang="en-US" altLang="en-US" dirty="0"/>
              <a:t> if an </a:t>
            </a:r>
            <a:r>
              <a:rPr lang="en-US" altLang="en-US" b="1" dirty="0"/>
              <a:t>armed attack </a:t>
            </a:r>
            <a:r>
              <a:rPr lang="en-US" altLang="en-US" dirty="0"/>
              <a:t>occurs against a Member of the United Nations</a:t>
            </a:r>
            <a:r>
              <a:rPr lang="en-US" altLang="en-US" dirty="0" smtClean="0"/>
              <a:t>..”</a:t>
            </a:r>
          </a:p>
          <a:p>
            <a:pPr>
              <a:defRPr/>
            </a:pPr>
            <a:endParaRPr lang="en-US" altLang="en-US" dirty="0"/>
          </a:p>
          <a:p>
            <a:pPr>
              <a:defRPr/>
            </a:pPr>
            <a:r>
              <a:rPr lang="en-US" altLang="en-US" dirty="0" smtClean="0"/>
              <a:t>UN Charter written in 1945, long before cyber.  </a:t>
            </a:r>
            <a:r>
              <a:rPr lang="en-US" altLang="en-US" b="1" dirty="0" smtClean="0"/>
              <a:t>Bolded terms not defined.</a:t>
            </a:r>
            <a:endParaRPr lang="en-US" altLang="en-US" b="1" dirty="0"/>
          </a:p>
        </p:txBody>
      </p:sp>
      <p:sp>
        <p:nvSpPr>
          <p:cNvPr id="5" name="Date Placeholder 4"/>
          <p:cNvSpPr>
            <a:spLocks noGrp="1"/>
          </p:cNvSpPr>
          <p:nvPr>
            <p:ph type="dt" sz="quarter" idx="10"/>
          </p:nvPr>
        </p:nvSpPr>
        <p:spPr/>
        <p:txBody>
          <a:bodyPr/>
          <a:lstStyle/>
          <a:p>
            <a:pPr>
              <a:defRPr/>
            </a:pPr>
            <a:r>
              <a:rPr lang="en-US" smtClean="0"/>
              <a:t>5/23/2017</a:t>
            </a:r>
            <a:endParaRPr lang="en-US"/>
          </a:p>
        </p:txBody>
      </p:sp>
      <p:sp>
        <p:nvSpPr>
          <p:cNvPr id="37893" name="Slide Number Placeholder 5"/>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69D46181-7A4B-420A-A2D5-4E97CA67C940}" type="slidenum">
              <a:rPr lang="en-US" altLang="en-US" sz="1400" smtClean="0"/>
              <a:pPr>
                <a:spcBef>
                  <a:spcPct val="0"/>
                </a:spcBef>
                <a:buFontTx/>
                <a:buNone/>
              </a:pPr>
              <a:t>37</a:t>
            </a:fld>
            <a:endParaRPr lang="en-US" altLang="en-US" sz="140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ltLang="en-US" sz="3200" dirty="0" smtClean="0"/>
              <a:t>Hard scenario 1: </a:t>
            </a:r>
            <a:br>
              <a:rPr lang="en-US" altLang="en-US" sz="3200" dirty="0" smtClean="0"/>
            </a:br>
            <a:r>
              <a:rPr lang="en-US" altLang="en-US" sz="3200" dirty="0" smtClean="0"/>
              <a:t> Economic damage without physical damage </a:t>
            </a:r>
          </a:p>
        </p:txBody>
      </p:sp>
      <p:sp>
        <p:nvSpPr>
          <p:cNvPr id="32771" name="Rectangle 3"/>
          <p:cNvSpPr>
            <a:spLocks noGrp="1" noChangeArrowheads="1"/>
          </p:cNvSpPr>
          <p:nvPr>
            <p:ph type="body" idx="1"/>
          </p:nvPr>
        </p:nvSpPr>
        <p:spPr/>
        <p:txBody>
          <a:bodyPr/>
          <a:lstStyle/>
          <a:p>
            <a:pPr marL="0" indent="0">
              <a:lnSpc>
                <a:spcPct val="90000"/>
              </a:lnSpc>
              <a:buFontTx/>
              <a:buNone/>
              <a:defRPr/>
            </a:pPr>
            <a:r>
              <a:rPr lang="en-US" altLang="en-US" sz="2800" dirty="0"/>
              <a:t>Banking and financial systems are heavily dependent on computer and communications technology.</a:t>
            </a:r>
          </a:p>
          <a:p>
            <a:pPr>
              <a:lnSpc>
                <a:spcPct val="90000"/>
              </a:lnSpc>
              <a:defRPr/>
            </a:pPr>
            <a:endParaRPr lang="en-US" altLang="en-US" sz="2800" dirty="0"/>
          </a:p>
          <a:p>
            <a:pPr>
              <a:lnSpc>
                <a:spcPct val="90000"/>
              </a:lnSpc>
              <a:defRPr/>
            </a:pPr>
            <a:r>
              <a:rPr lang="en-US" altLang="en-US" sz="2800" dirty="0" err="1"/>
              <a:t>Zendia</a:t>
            </a:r>
            <a:r>
              <a:rPr lang="en-US" altLang="en-US" sz="2800" dirty="0"/>
              <a:t> launches an attack against the banking systems of </a:t>
            </a:r>
            <a:r>
              <a:rPr lang="en-US" altLang="en-US" sz="2800" dirty="0" err="1"/>
              <a:t>Elbonia</a:t>
            </a:r>
            <a:r>
              <a:rPr lang="en-US" altLang="en-US" sz="2800" dirty="0"/>
              <a:t> in which national accounts were manipulated in order to cause significant financial instability in </a:t>
            </a:r>
            <a:r>
              <a:rPr lang="en-US" altLang="en-US" sz="2800" dirty="0" err="1"/>
              <a:t>Elbonia</a:t>
            </a:r>
            <a:r>
              <a:rPr lang="en-US" altLang="en-US" sz="2800" dirty="0"/>
              <a:t>, resulting in panic and a loss of confidence in the </a:t>
            </a:r>
            <a:r>
              <a:rPr lang="en-US" altLang="en-US" sz="2800" dirty="0" err="1"/>
              <a:t>Elbonian</a:t>
            </a:r>
            <a:r>
              <a:rPr lang="en-US" altLang="en-US" sz="2800" dirty="0"/>
              <a:t> population.</a:t>
            </a:r>
          </a:p>
          <a:p>
            <a:pPr>
              <a:lnSpc>
                <a:spcPct val="90000"/>
              </a:lnSpc>
              <a:defRPr/>
            </a:pPr>
            <a:endParaRPr lang="en-US" altLang="en-US" sz="2800" dirty="0"/>
          </a:p>
        </p:txBody>
      </p:sp>
      <p:sp>
        <p:nvSpPr>
          <p:cNvPr id="5" name="Date Placeholder 4"/>
          <p:cNvSpPr>
            <a:spLocks noGrp="1"/>
          </p:cNvSpPr>
          <p:nvPr>
            <p:ph type="dt" sz="quarter" idx="10"/>
          </p:nvPr>
        </p:nvSpPr>
        <p:spPr/>
        <p:txBody>
          <a:bodyPr/>
          <a:lstStyle/>
          <a:p>
            <a:pPr>
              <a:defRPr/>
            </a:pPr>
            <a:r>
              <a:rPr lang="en-US" smtClean="0"/>
              <a:t>5/23/2017</a:t>
            </a:r>
            <a:endParaRPr lang="en-US"/>
          </a:p>
        </p:txBody>
      </p:sp>
      <p:sp>
        <p:nvSpPr>
          <p:cNvPr id="39941" name="Slide Number Placeholder 5"/>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AB3E0DAA-E644-4311-9738-87C2FE8E967B}" type="slidenum">
              <a:rPr lang="en-US" altLang="en-US" sz="1400" smtClean="0"/>
              <a:pPr>
                <a:spcBef>
                  <a:spcPct val="0"/>
                </a:spcBef>
                <a:buFontTx/>
                <a:buNone/>
              </a:pPr>
              <a:t>38</a:t>
            </a:fld>
            <a:endParaRPr lang="en-US" altLang="en-US" sz="140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fontScale="90000"/>
          </a:bodyPr>
          <a:lstStyle/>
          <a:p>
            <a:pPr>
              <a:defRPr/>
            </a:pPr>
            <a:r>
              <a:rPr lang="en-US" altLang="en-US" sz="4000" dirty="0" smtClean="0"/>
              <a:t>Hard scenario </a:t>
            </a:r>
            <a:r>
              <a:rPr lang="en-US" altLang="en-US" sz="4000" dirty="0"/>
              <a:t>2:</a:t>
            </a:r>
            <a:br>
              <a:rPr lang="en-US" altLang="en-US" sz="4000" dirty="0"/>
            </a:br>
            <a:r>
              <a:rPr lang="en-US" altLang="en-US" sz="4000" dirty="0"/>
              <a:t>Interfering with elections</a:t>
            </a:r>
          </a:p>
        </p:txBody>
      </p:sp>
      <p:sp>
        <p:nvSpPr>
          <p:cNvPr id="11267" name="Rectangle 3"/>
          <p:cNvSpPr>
            <a:spLocks noGrp="1" noChangeArrowheads="1"/>
          </p:cNvSpPr>
          <p:nvPr>
            <p:ph type="body" idx="1"/>
          </p:nvPr>
        </p:nvSpPr>
        <p:spPr/>
        <p:txBody>
          <a:bodyPr>
            <a:normAutofit fontScale="92500"/>
          </a:bodyPr>
          <a:lstStyle/>
          <a:p>
            <a:pPr marL="0" indent="0">
              <a:lnSpc>
                <a:spcPct val="90000"/>
              </a:lnSpc>
              <a:buFontTx/>
              <a:buNone/>
              <a:defRPr/>
            </a:pPr>
            <a:r>
              <a:rPr lang="en-US" altLang="en-US" sz="2800" dirty="0" smtClean="0"/>
              <a:t>Civilian IT systems are generally not well-defended.</a:t>
            </a:r>
          </a:p>
          <a:p>
            <a:pPr>
              <a:lnSpc>
                <a:spcPct val="90000"/>
              </a:lnSpc>
              <a:defRPr/>
            </a:pPr>
            <a:endParaRPr lang="en-US" altLang="en-US" sz="2800" dirty="0"/>
          </a:p>
          <a:p>
            <a:pPr>
              <a:lnSpc>
                <a:spcPct val="90000"/>
              </a:lnSpc>
              <a:defRPr/>
            </a:pPr>
            <a:r>
              <a:rPr lang="en-US" altLang="en-US" sz="2800" dirty="0" smtClean="0"/>
              <a:t>A </a:t>
            </a:r>
            <a:r>
              <a:rPr lang="en-US" altLang="en-US" sz="2800" dirty="0" err="1"/>
              <a:t>Zendian</a:t>
            </a:r>
            <a:r>
              <a:rPr lang="en-US" altLang="en-US" sz="2800" dirty="0"/>
              <a:t> </a:t>
            </a:r>
            <a:r>
              <a:rPr lang="en-US" altLang="en-US" sz="2800" dirty="0" err="1"/>
              <a:t>cyberattack</a:t>
            </a:r>
            <a:r>
              <a:rPr lang="en-US" altLang="en-US" sz="2800" dirty="0"/>
              <a:t> is used to hack the electronic voting machines used in a close </a:t>
            </a:r>
            <a:r>
              <a:rPr lang="en-US" altLang="en-US" sz="2800" dirty="0" err="1"/>
              <a:t>Elbonian</a:t>
            </a:r>
            <a:r>
              <a:rPr lang="en-US" altLang="en-US" sz="2800" dirty="0"/>
              <a:t> election, thus tilting the election to the party favored by </a:t>
            </a:r>
            <a:r>
              <a:rPr lang="en-US" altLang="en-US" sz="2800" dirty="0" err="1"/>
              <a:t>Zendia</a:t>
            </a:r>
            <a:r>
              <a:rPr lang="en-US" altLang="en-US" sz="2800" dirty="0" smtClean="0"/>
              <a:t>.</a:t>
            </a:r>
          </a:p>
          <a:p>
            <a:pPr>
              <a:lnSpc>
                <a:spcPct val="90000"/>
              </a:lnSpc>
              <a:defRPr/>
            </a:pPr>
            <a:endParaRPr lang="en-US" altLang="en-US" sz="2800" dirty="0"/>
          </a:p>
          <a:p>
            <a:pPr>
              <a:lnSpc>
                <a:spcPct val="90000"/>
              </a:lnSpc>
              <a:defRPr/>
            </a:pPr>
            <a:r>
              <a:rPr lang="en-US" altLang="en-US" sz="2800" dirty="0" smtClean="0"/>
              <a:t>A </a:t>
            </a:r>
            <a:r>
              <a:rPr lang="en-US" altLang="en-US" sz="2800" dirty="0" err="1" smtClean="0"/>
              <a:t>Zendian</a:t>
            </a:r>
            <a:r>
              <a:rPr lang="en-US" altLang="en-US" sz="2800" dirty="0" smtClean="0"/>
              <a:t> </a:t>
            </a:r>
            <a:r>
              <a:rPr lang="en-US" altLang="en-US" sz="2800" dirty="0" err="1" smtClean="0"/>
              <a:t>cyberattack</a:t>
            </a:r>
            <a:r>
              <a:rPr lang="en-US" altLang="en-US" sz="2800" dirty="0" smtClean="0"/>
              <a:t> corrupts the pension records of millions of people in </a:t>
            </a:r>
            <a:r>
              <a:rPr lang="en-US" altLang="en-US" sz="2800" dirty="0" err="1" smtClean="0"/>
              <a:t>Elbonia</a:t>
            </a:r>
            <a:r>
              <a:rPr lang="en-US" altLang="en-US" sz="2800" dirty="0" smtClean="0"/>
              <a:t>. In the next election, the ruling party in </a:t>
            </a:r>
            <a:r>
              <a:rPr lang="en-US" altLang="en-US" sz="2800" dirty="0" err="1" smtClean="0"/>
              <a:t>Elbonia</a:t>
            </a:r>
            <a:r>
              <a:rPr lang="en-US" altLang="en-US" sz="2800" dirty="0" smtClean="0"/>
              <a:t> (disfavored by </a:t>
            </a:r>
            <a:r>
              <a:rPr lang="en-US" altLang="en-US" sz="2800" dirty="0" err="1" smtClean="0"/>
              <a:t>Zendia</a:t>
            </a:r>
            <a:r>
              <a:rPr lang="en-US" altLang="en-US" sz="2800" dirty="0" smtClean="0"/>
              <a:t>) is voted out of office because of the resulting scandal.</a:t>
            </a:r>
          </a:p>
          <a:p>
            <a:pPr>
              <a:lnSpc>
                <a:spcPct val="90000"/>
              </a:lnSpc>
              <a:defRPr/>
            </a:pPr>
            <a:endParaRPr lang="en-US" altLang="en-US" sz="2800" dirty="0"/>
          </a:p>
        </p:txBody>
      </p:sp>
      <p:sp>
        <p:nvSpPr>
          <p:cNvPr id="5" name="Date Placeholder 4"/>
          <p:cNvSpPr>
            <a:spLocks noGrp="1"/>
          </p:cNvSpPr>
          <p:nvPr>
            <p:ph type="dt" sz="quarter" idx="10"/>
          </p:nvPr>
        </p:nvSpPr>
        <p:spPr/>
        <p:txBody>
          <a:bodyPr/>
          <a:lstStyle/>
          <a:p>
            <a:pPr>
              <a:defRPr/>
            </a:pPr>
            <a:r>
              <a:rPr lang="en-US" smtClean="0"/>
              <a:t>5/23/2017</a:t>
            </a:r>
            <a:endParaRPr lang="en-US"/>
          </a:p>
        </p:txBody>
      </p:sp>
      <p:sp>
        <p:nvSpPr>
          <p:cNvPr id="41989" name="Slide Number Placeholder 5"/>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C35A3165-7417-4BAA-88DA-6B6A53FD94DA}" type="slidenum">
              <a:rPr lang="en-US" altLang="en-US" sz="1400" smtClean="0"/>
              <a:pPr>
                <a:spcBef>
                  <a:spcPct val="0"/>
                </a:spcBef>
                <a:buFontTx/>
                <a:buNone/>
              </a:pPr>
              <a:t>39</a:t>
            </a:fld>
            <a:endParaRPr lang="en-US" altLang="en-US" sz="14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6"/>
          <p:cNvSpPr>
            <a:spLocks noGrp="1"/>
          </p:cNvSpPr>
          <p:nvPr>
            <p:ph type="title"/>
          </p:nvPr>
        </p:nvSpPr>
        <p:spPr/>
        <p:txBody>
          <a:bodyPr/>
          <a:lstStyle/>
          <a:p>
            <a:r>
              <a:rPr lang="en-US" altLang="en-US" sz="3600" smtClean="0">
                <a:latin typeface="Calibri" panose="020F0502020204030204" pitchFamily="34" charset="0"/>
              </a:rPr>
              <a:t>A fundamental distinction</a:t>
            </a:r>
          </a:p>
        </p:txBody>
      </p:sp>
      <p:sp>
        <p:nvSpPr>
          <p:cNvPr id="7171" name="Content Placeholder 7"/>
          <p:cNvSpPr>
            <a:spLocks noGrp="1"/>
          </p:cNvSpPr>
          <p:nvPr>
            <p:ph idx="1"/>
          </p:nvPr>
        </p:nvSpPr>
        <p:spPr/>
        <p:txBody>
          <a:bodyPr/>
          <a:lstStyle/>
          <a:p>
            <a:r>
              <a:rPr lang="en-US" altLang="en-US" sz="2200" smtClean="0"/>
              <a:t>Cybersecurity vs cyber security</a:t>
            </a:r>
          </a:p>
          <a:p>
            <a:endParaRPr lang="en-US" altLang="en-US" sz="2200" smtClean="0"/>
          </a:p>
          <a:p>
            <a:pPr lvl="1"/>
            <a:r>
              <a:rPr lang="en-US" altLang="en-US" sz="2200" smtClean="0"/>
              <a:t>Cybersecurity: security of cyber things (computer and communications technology systems) as “proper system operation even under conditions of threat”</a:t>
            </a:r>
          </a:p>
          <a:p>
            <a:pPr lvl="1"/>
            <a:endParaRPr lang="en-US" altLang="en-US" sz="2200" smtClean="0"/>
          </a:p>
          <a:p>
            <a:pPr lvl="1"/>
            <a:r>
              <a:rPr lang="en-US" altLang="en-US" sz="2200" smtClean="0"/>
              <a:t>Cyber security: security of cyber domain as in “national security”: the ability to preserve the nation's integrity and territory; to maintain its economic relations with the rest of the world on reasonable terms; to preserve its nature, institution, and governance from disruption from outside; and to control its borders“ (Harold Brown, fmr SecDef)</a:t>
            </a:r>
          </a:p>
          <a:p>
            <a:pPr lvl="1"/>
            <a:endParaRPr lang="en-US" altLang="en-US" sz="2200" smtClean="0"/>
          </a:p>
          <a:p>
            <a:pPr lvl="1"/>
            <a:endParaRPr lang="en-US" altLang="en-US" sz="2200" smtClean="0"/>
          </a:p>
        </p:txBody>
      </p:sp>
      <p:sp>
        <p:nvSpPr>
          <p:cNvPr id="5" name="Date Placeholder 4"/>
          <p:cNvSpPr>
            <a:spLocks noGrp="1"/>
          </p:cNvSpPr>
          <p:nvPr>
            <p:ph type="dt" sz="quarter" idx="10"/>
          </p:nvPr>
        </p:nvSpPr>
        <p:spPr/>
        <p:txBody>
          <a:bodyPr/>
          <a:lstStyle/>
          <a:p>
            <a:pPr>
              <a:defRPr/>
            </a:pPr>
            <a:r>
              <a:rPr lang="en-US" altLang="en-US" smtClean="0"/>
              <a:t>5/23/2017</a:t>
            </a:r>
            <a:endParaRPr lang="en-US" altLang="en-US"/>
          </a:p>
        </p:txBody>
      </p:sp>
      <p:sp>
        <p:nvSpPr>
          <p:cNvPr id="7173" name="Slide Number Placeholder 5"/>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A769FDA2-17D8-4856-9109-6D0584A082F7}" type="slidenum">
              <a:rPr lang="en-US" altLang="en-US" sz="1400" smtClean="0"/>
              <a:pPr>
                <a:spcBef>
                  <a:spcPct val="0"/>
                </a:spcBef>
                <a:buFontTx/>
                <a:buNone/>
              </a:pPr>
              <a:t>4</a:t>
            </a:fld>
            <a:endParaRPr lang="en-US" altLang="en-US" sz="1400"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en-US" sz="2800" dirty="0" smtClean="0"/>
              <a:t>Hard scenario 3: </a:t>
            </a:r>
            <a:br>
              <a:rPr lang="en-US" altLang="en-US" sz="2800" dirty="0" smtClean="0"/>
            </a:br>
            <a:r>
              <a:rPr lang="en-US" altLang="en-US" sz="2800" dirty="0" smtClean="0"/>
              <a:t>Ambiguities between exploitation and attack</a:t>
            </a:r>
          </a:p>
        </p:txBody>
      </p:sp>
      <p:sp>
        <p:nvSpPr>
          <p:cNvPr id="12291" name="Rectangle 3"/>
          <p:cNvSpPr>
            <a:spLocks noGrp="1" noChangeArrowheads="1"/>
          </p:cNvSpPr>
          <p:nvPr>
            <p:ph type="body" idx="1"/>
          </p:nvPr>
        </p:nvSpPr>
        <p:spPr/>
        <p:txBody>
          <a:bodyPr/>
          <a:lstStyle/>
          <a:p>
            <a:pPr marL="0" indent="0">
              <a:lnSpc>
                <a:spcPct val="80000"/>
              </a:lnSpc>
              <a:buNone/>
            </a:pPr>
            <a:r>
              <a:rPr lang="en-US" altLang="en-US" sz="2000" dirty="0" smtClean="0"/>
              <a:t>International law does not prohibit intelligence collection by spies, and cyber exploitation is not illegal under international law.</a:t>
            </a:r>
          </a:p>
          <a:p>
            <a:pPr>
              <a:lnSpc>
                <a:spcPct val="80000"/>
              </a:lnSpc>
            </a:pPr>
            <a:endParaRPr lang="en-US" altLang="en-US" sz="2000" dirty="0" smtClean="0"/>
          </a:p>
          <a:p>
            <a:pPr>
              <a:lnSpc>
                <a:spcPct val="80000"/>
              </a:lnSpc>
            </a:pPr>
            <a:r>
              <a:rPr lang="en-US" altLang="en-US" sz="2000" dirty="0" err="1" smtClean="0"/>
              <a:t>Zendia</a:t>
            </a:r>
            <a:r>
              <a:rPr lang="en-US" altLang="en-US" sz="2000" dirty="0" smtClean="0"/>
              <a:t> conducts repeated and continuing probes of </a:t>
            </a:r>
            <a:r>
              <a:rPr lang="en-US" altLang="en-US" sz="2000" dirty="0" err="1" smtClean="0"/>
              <a:t>Elbonian</a:t>
            </a:r>
            <a:r>
              <a:rPr lang="en-US" altLang="en-US" sz="2000" dirty="0" smtClean="0"/>
              <a:t> military and defense industry networks, </a:t>
            </a:r>
            <a:r>
              <a:rPr lang="en-US" altLang="en-US" sz="2000" dirty="0" err="1" smtClean="0"/>
              <a:t>exfiltrating</a:t>
            </a:r>
            <a:r>
              <a:rPr lang="en-US" altLang="en-US" sz="2000" dirty="0" smtClean="0"/>
              <a:t> classified and unclassified data on a large scale.  Is this a threat of force?</a:t>
            </a:r>
          </a:p>
          <a:p>
            <a:pPr>
              <a:lnSpc>
                <a:spcPct val="80000"/>
              </a:lnSpc>
            </a:pPr>
            <a:endParaRPr lang="en-US" altLang="en-US" sz="2000" dirty="0" smtClean="0"/>
          </a:p>
          <a:p>
            <a:pPr>
              <a:lnSpc>
                <a:spcPct val="80000"/>
              </a:lnSpc>
            </a:pPr>
            <a:r>
              <a:rPr lang="en-US" altLang="en-US" sz="2000" dirty="0" err="1" smtClean="0"/>
              <a:t>Zendia</a:t>
            </a:r>
            <a:r>
              <a:rPr lang="en-US" altLang="en-US" sz="2000" dirty="0" smtClean="0"/>
              <a:t> introduces Trojan horse agents into </a:t>
            </a:r>
            <a:r>
              <a:rPr lang="en-US" altLang="en-US" sz="2000" dirty="0" err="1" smtClean="0"/>
              <a:t>Elbonian</a:t>
            </a:r>
            <a:r>
              <a:rPr lang="en-US" altLang="en-US" sz="2000" dirty="0" smtClean="0"/>
              <a:t> military and infrastructure computer systems that </a:t>
            </a:r>
            <a:r>
              <a:rPr lang="en-US" altLang="en-US" sz="2000" dirty="0" err="1" smtClean="0"/>
              <a:t>exfiltrate</a:t>
            </a:r>
            <a:r>
              <a:rPr lang="en-US" altLang="en-US" sz="2000" dirty="0" smtClean="0"/>
              <a:t> data and also have a capability of being upgraded remotely.  Is this a threat of force?</a:t>
            </a:r>
          </a:p>
          <a:p>
            <a:pPr>
              <a:lnSpc>
                <a:spcPct val="80000"/>
              </a:lnSpc>
            </a:pPr>
            <a:endParaRPr lang="en-US" altLang="en-US" sz="2000" dirty="0" smtClean="0"/>
          </a:p>
          <a:p>
            <a:pPr>
              <a:lnSpc>
                <a:spcPct val="80000"/>
              </a:lnSpc>
            </a:pPr>
            <a:r>
              <a:rPr lang="en-US" altLang="en-US" sz="2000" dirty="0" err="1" smtClean="0"/>
              <a:t>Zendia</a:t>
            </a:r>
            <a:r>
              <a:rPr lang="en-US" altLang="en-US" sz="2000" dirty="0" smtClean="0"/>
              <a:t> introduces Trojan horse agents into </a:t>
            </a:r>
            <a:r>
              <a:rPr lang="en-US" altLang="en-US" sz="2000" dirty="0" err="1" smtClean="0"/>
              <a:t>Elbonian</a:t>
            </a:r>
            <a:r>
              <a:rPr lang="en-US" altLang="en-US" sz="2000" dirty="0" smtClean="0"/>
              <a:t> military and </a:t>
            </a:r>
            <a:r>
              <a:rPr lang="en-US" altLang="en-US" sz="2000" dirty="0" err="1" smtClean="0"/>
              <a:t>infrastrcture</a:t>
            </a:r>
            <a:r>
              <a:rPr lang="en-US" altLang="en-US" sz="2000" dirty="0" smtClean="0"/>
              <a:t> computer systems that only have a capability of being upgraded remotely.  Is this a threat of force?</a:t>
            </a:r>
          </a:p>
          <a:p>
            <a:pPr>
              <a:lnSpc>
                <a:spcPct val="80000"/>
              </a:lnSpc>
            </a:pPr>
            <a:endParaRPr lang="en-US" altLang="en-US" sz="2000" dirty="0" smtClean="0"/>
          </a:p>
        </p:txBody>
      </p:sp>
      <p:sp>
        <p:nvSpPr>
          <p:cNvPr id="2" name="Date Placeholder 1"/>
          <p:cNvSpPr>
            <a:spLocks noGrp="1"/>
          </p:cNvSpPr>
          <p:nvPr>
            <p:ph type="dt" sz="half" idx="10"/>
          </p:nvPr>
        </p:nvSpPr>
        <p:spPr/>
        <p:txBody>
          <a:bodyPr/>
          <a:lstStyle/>
          <a:p>
            <a:pPr>
              <a:defRPr/>
            </a:pPr>
            <a:r>
              <a:rPr lang="en-US" altLang="en-US" smtClean="0"/>
              <a:t>5/23/2017</a:t>
            </a:r>
            <a:endParaRPr lang="en-US" altLang="en-US"/>
          </a:p>
        </p:txBody>
      </p:sp>
      <p:sp>
        <p:nvSpPr>
          <p:cNvPr id="3" name="Slide Number Placeholder 2"/>
          <p:cNvSpPr>
            <a:spLocks noGrp="1"/>
          </p:cNvSpPr>
          <p:nvPr>
            <p:ph type="sldNum" sz="quarter" idx="12"/>
          </p:nvPr>
        </p:nvSpPr>
        <p:spPr/>
        <p:txBody>
          <a:bodyPr/>
          <a:lstStyle/>
          <a:p>
            <a:pPr>
              <a:defRPr/>
            </a:pPr>
            <a:fld id="{47D3656B-88E5-4E0D-9CB9-5000889A2CD1}" type="slidenum">
              <a:rPr lang="en-US" altLang="en-US" smtClean="0"/>
              <a:pPr>
                <a:defRPr/>
              </a:pPr>
              <a:t>40</a:t>
            </a:fld>
            <a:endParaRPr lang="en-US" altLang="en-US"/>
          </a:p>
        </p:txBody>
      </p:sp>
    </p:spTree>
    <p:extLst>
      <p:ext uri="{BB962C8B-B14F-4D97-AF65-F5344CB8AC3E}">
        <p14:creationId xmlns:p14="http://schemas.microsoft.com/office/powerpoint/2010/main" val="44648426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altLang="en-US" sz="3200" smtClean="0"/>
              <a:t> Jus in Bello - Some Important</a:t>
            </a:r>
            <a:r>
              <a:rPr lang="en-US" altLang="en-US" sz="3200" i="1" smtClean="0"/>
              <a:t> </a:t>
            </a:r>
            <a:r>
              <a:rPr lang="en-US" altLang="en-US" sz="3200" smtClean="0"/>
              <a:t>Principles</a:t>
            </a:r>
          </a:p>
        </p:txBody>
      </p:sp>
      <p:sp>
        <p:nvSpPr>
          <p:cNvPr id="46083" name="Rectangle 3"/>
          <p:cNvSpPr>
            <a:spLocks noGrp="1" noChangeArrowheads="1"/>
          </p:cNvSpPr>
          <p:nvPr>
            <p:ph type="body" idx="1"/>
          </p:nvPr>
        </p:nvSpPr>
        <p:spPr/>
        <p:txBody>
          <a:bodyPr/>
          <a:lstStyle/>
          <a:p>
            <a:r>
              <a:rPr lang="en-US" altLang="en-US" dirty="0" smtClean="0"/>
              <a:t>Principle of Proportionality</a:t>
            </a:r>
          </a:p>
          <a:p>
            <a:pPr lvl="1"/>
            <a:r>
              <a:rPr lang="en-US" altLang="en-US" dirty="0" smtClean="0"/>
              <a:t>Collateral damage on civilian targets acceptable if  not disproportionate to the military advantage gained.   </a:t>
            </a:r>
          </a:p>
          <a:p>
            <a:r>
              <a:rPr lang="en-US" altLang="en-US" dirty="0" smtClean="0"/>
              <a:t>Principle of Distinction</a:t>
            </a:r>
          </a:p>
          <a:p>
            <a:pPr lvl="1"/>
            <a:r>
              <a:rPr lang="en-US" altLang="en-US" dirty="0" smtClean="0"/>
              <a:t>Military operations only against “military objectives” and not against civilian targets</a:t>
            </a:r>
          </a:p>
          <a:p>
            <a:pPr lvl="1"/>
            <a:r>
              <a:rPr lang="en-US" altLang="en-US" dirty="0" smtClean="0"/>
              <a:t>Only military personnel can directly participate in hostilities</a:t>
            </a:r>
          </a:p>
        </p:txBody>
      </p:sp>
      <p:sp>
        <p:nvSpPr>
          <p:cNvPr id="5" name="Date Placeholder 4"/>
          <p:cNvSpPr>
            <a:spLocks noGrp="1"/>
          </p:cNvSpPr>
          <p:nvPr>
            <p:ph type="dt" sz="quarter" idx="10"/>
          </p:nvPr>
        </p:nvSpPr>
        <p:spPr/>
        <p:txBody>
          <a:bodyPr/>
          <a:lstStyle/>
          <a:p>
            <a:pPr>
              <a:defRPr/>
            </a:pPr>
            <a:r>
              <a:rPr lang="en-US" smtClean="0"/>
              <a:t>5/23/2017</a:t>
            </a:r>
            <a:endParaRPr lang="en-US"/>
          </a:p>
        </p:txBody>
      </p:sp>
      <p:sp>
        <p:nvSpPr>
          <p:cNvPr id="46085" name="Slide Number Placeholder 5"/>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38374CC2-EBCC-49F4-9A3F-E6D9B04C0221}" type="slidenum">
              <a:rPr lang="en-US" altLang="en-US" sz="1400" smtClean="0"/>
              <a:pPr>
                <a:spcBef>
                  <a:spcPct val="0"/>
                </a:spcBef>
                <a:buFontTx/>
                <a:buNone/>
              </a:pPr>
              <a:t>41</a:t>
            </a:fld>
            <a:endParaRPr lang="en-US" altLang="en-US" sz="140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altLang="en-US" sz="3200" smtClean="0"/>
              <a:t>On proportionality</a:t>
            </a:r>
          </a:p>
        </p:txBody>
      </p:sp>
      <p:sp>
        <p:nvSpPr>
          <p:cNvPr id="48131" name="Rectangle 3"/>
          <p:cNvSpPr>
            <a:spLocks noGrp="1" noChangeArrowheads="1"/>
          </p:cNvSpPr>
          <p:nvPr>
            <p:ph type="body" idx="1"/>
          </p:nvPr>
        </p:nvSpPr>
        <p:spPr>
          <a:xfrm>
            <a:off x="457200" y="1295400"/>
            <a:ext cx="8229600" cy="4830763"/>
          </a:xfrm>
        </p:spPr>
        <p:txBody>
          <a:bodyPr/>
          <a:lstStyle/>
          <a:p>
            <a:pPr>
              <a:lnSpc>
                <a:spcPct val="90000"/>
              </a:lnSpc>
            </a:pPr>
            <a:r>
              <a:rPr lang="en-US" altLang="en-US" sz="2400" smtClean="0"/>
              <a:t>Definition of “inadvertent harm to civilians” in cyberattack?</a:t>
            </a:r>
          </a:p>
          <a:p>
            <a:pPr lvl="1">
              <a:lnSpc>
                <a:spcPct val="90000"/>
              </a:lnSpc>
            </a:pPr>
            <a:r>
              <a:rPr lang="en-US" altLang="en-US" sz="2000" smtClean="0"/>
              <a:t>NO - Mere inconvenience. </a:t>
            </a:r>
          </a:p>
          <a:p>
            <a:pPr lvl="1">
              <a:lnSpc>
                <a:spcPct val="90000"/>
              </a:lnSpc>
            </a:pPr>
            <a:r>
              <a:rPr lang="en-US" altLang="en-US" sz="2000" smtClean="0"/>
              <a:t>YES - Death on a large scale.</a:t>
            </a:r>
          </a:p>
          <a:p>
            <a:pPr lvl="1">
              <a:lnSpc>
                <a:spcPct val="90000"/>
              </a:lnSpc>
            </a:pPr>
            <a:r>
              <a:rPr lang="en-US" altLang="en-US" sz="2000" smtClean="0"/>
              <a:t>MAYBE – </a:t>
            </a:r>
          </a:p>
          <a:p>
            <a:pPr lvl="2">
              <a:lnSpc>
                <a:spcPct val="90000"/>
              </a:lnSpc>
            </a:pPr>
            <a:r>
              <a:rPr lang="en-US" altLang="en-US" sz="1800" smtClean="0"/>
              <a:t>the inability to conduct financial transactions electronically, </a:t>
            </a:r>
          </a:p>
          <a:p>
            <a:pPr lvl="2">
              <a:lnSpc>
                <a:spcPct val="90000"/>
              </a:lnSpc>
            </a:pPr>
            <a:r>
              <a:rPr lang="en-US" altLang="en-US" sz="1800" smtClean="0"/>
              <a:t>periodic interruptions in electrical power, </a:t>
            </a:r>
          </a:p>
          <a:p>
            <a:pPr lvl="2">
              <a:lnSpc>
                <a:spcPct val="90000"/>
              </a:lnSpc>
            </a:pPr>
            <a:r>
              <a:rPr lang="en-US" altLang="en-US" sz="1800" smtClean="0"/>
              <a:t>major disruptions in travel and transportation schedules, </a:t>
            </a:r>
          </a:p>
          <a:p>
            <a:pPr lvl="2">
              <a:lnSpc>
                <a:spcPct val="90000"/>
              </a:lnSpc>
            </a:pPr>
            <a:r>
              <a:rPr lang="en-US" altLang="en-US" sz="1800" smtClean="0"/>
              <a:t>outages in communications capability. </a:t>
            </a:r>
          </a:p>
          <a:p>
            <a:pPr lvl="2">
              <a:lnSpc>
                <a:spcPct val="90000"/>
              </a:lnSpc>
            </a:pPr>
            <a:endParaRPr lang="en-US" altLang="en-US" sz="1800" smtClean="0"/>
          </a:p>
          <a:p>
            <a:pPr lvl="1">
              <a:lnSpc>
                <a:spcPct val="90000"/>
              </a:lnSpc>
            </a:pPr>
            <a:r>
              <a:rPr lang="en-US" altLang="en-US" sz="2200" smtClean="0"/>
              <a:t>Example case: A botnet uses compromised computers to conduct attacks.  If a compromised computer is 99.99% functional for the user, is it collateral damage?</a:t>
            </a:r>
          </a:p>
          <a:p>
            <a:pPr lvl="2">
              <a:lnSpc>
                <a:spcPct val="90000"/>
              </a:lnSpc>
            </a:pPr>
            <a:endParaRPr lang="en-US" altLang="en-US" sz="1800" smtClean="0"/>
          </a:p>
          <a:p>
            <a:pPr lvl="2">
              <a:lnSpc>
                <a:spcPct val="90000"/>
              </a:lnSpc>
            </a:pPr>
            <a:endParaRPr lang="en-US" altLang="en-US" sz="1800" smtClean="0"/>
          </a:p>
          <a:p>
            <a:pPr>
              <a:lnSpc>
                <a:spcPct val="90000"/>
              </a:lnSpc>
            </a:pPr>
            <a:endParaRPr lang="en-US" altLang="en-US" sz="2600" smtClean="0"/>
          </a:p>
        </p:txBody>
      </p:sp>
      <p:sp>
        <p:nvSpPr>
          <p:cNvPr id="2" name="Date Placeholder 1"/>
          <p:cNvSpPr>
            <a:spLocks noGrp="1"/>
          </p:cNvSpPr>
          <p:nvPr>
            <p:ph type="dt" sz="half" idx="10"/>
          </p:nvPr>
        </p:nvSpPr>
        <p:spPr/>
        <p:txBody>
          <a:bodyPr/>
          <a:lstStyle/>
          <a:p>
            <a:pPr>
              <a:defRPr/>
            </a:pPr>
            <a:r>
              <a:rPr lang="en-US" altLang="en-US" smtClean="0"/>
              <a:t>5/23/2017</a:t>
            </a:r>
            <a:endParaRPr lang="en-US" altLang="en-US"/>
          </a:p>
        </p:txBody>
      </p:sp>
      <p:sp>
        <p:nvSpPr>
          <p:cNvPr id="3" name="Slide Number Placeholder 2"/>
          <p:cNvSpPr>
            <a:spLocks noGrp="1"/>
          </p:cNvSpPr>
          <p:nvPr>
            <p:ph type="sldNum" sz="quarter" idx="12"/>
          </p:nvPr>
        </p:nvSpPr>
        <p:spPr/>
        <p:txBody>
          <a:bodyPr/>
          <a:lstStyle/>
          <a:p>
            <a:pPr>
              <a:defRPr/>
            </a:pPr>
            <a:fld id="{47D3656B-88E5-4E0D-9CB9-5000889A2CD1}" type="slidenum">
              <a:rPr lang="en-US" altLang="en-US" smtClean="0"/>
              <a:pPr>
                <a:defRPr/>
              </a:pPr>
              <a:t>42</a:t>
            </a:fld>
            <a:endParaRPr lang="en-US" alt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altLang="en-US" sz="3600" smtClean="0"/>
              <a:t>On distinction</a:t>
            </a:r>
          </a:p>
        </p:txBody>
      </p:sp>
      <p:sp>
        <p:nvSpPr>
          <p:cNvPr id="79875" name="Rectangle 3"/>
          <p:cNvSpPr>
            <a:spLocks noGrp="1" noChangeArrowheads="1"/>
          </p:cNvSpPr>
          <p:nvPr>
            <p:ph type="body" idx="1"/>
          </p:nvPr>
        </p:nvSpPr>
        <p:spPr>
          <a:xfrm>
            <a:off x="533400" y="1219200"/>
            <a:ext cx="8229600" cy="5105400"/>
          </a:xfrm>
        </p:spPr>
        <p:txBody>
          <a:bodyPr>
            <a:normAutofit fontScale="92500" lnSpcReduction="20000"/>
          </a:bodyPr>
          <a:lstStyle/>
          <a:p>
            <a:pPr>
              <a:lnSpc>
                <a:spcPct val="90000"/>
              </a:lnSpc>
              <a:defRPr/>
            </a:pPr>
            <a:r>
              <a:rPr lang="en-US" altLang="en-US" sz="2800" dirty="0"/>
              <a:t>Targeting only “military objectives”</a:t>
            </a:r>
          </a:p>
          <a:p>
            <a:pPr lvl="1">
              <a:lnSpc>
                <a:spcPct val="90000"/>
              </a:lnSpc>
              <a:defRPr/>
            </a:pPr>
            <a:r>
              <a:rPr lang="en-US" altLang="en-US" sz="2400" dirty="0" smtClean="0"/>
              <a:t>Knowing </a:t>
            </a:r>
            <a:r>
              <a:rPr lang="en-US" altLang="en-US" sz="2400" dirty="0"/>
              <a:t>that a given computer is a valid military target may be difficult and highly </a:t>
            </a:r>
            <a:r>
              <a:rPr lang="en-US" altLang="en-US" sz="2400" dirty="0" smtClean="0"/>
              <a:t>uncertain.  </a:t>
            </a:r>
            <a:r>
              <a:rPr lang="en-US" sz="2400" dirty="0" smtClean="0"/>
              <a:t>How </a:t>
            </a:r>
            <a:r>
              <a:rPr lang="en-US" sz="2400" dirty="0"/>
              <a:t>should a cyber attacker differentiate military and civilian computers? </a:t>
            </a:r>
            <a:r>
              <a:rPr lang="en-US" sz="2400" dirty="0" smtClean="0"/>
              <a:t> (Does defender have responsibility to help differentiate?)</a:t>
            </a:r>
            <a:endParaRPr lang="en-US" sz="2400" dirty="0"/>
          </a:p>
          <a:p>
            <a:pPr>
              <a:lnSpc>
                <a:spcPct val="90000"/>
              </a:lnSpc>
              <a:defRPr/>
            </a:pPr>
            <a:r>
              <a:rPr lang="en-US" altLang="en-US" sz="2800" dirty="0" smtClean="0"/>
              <a:t>Targeting dual-use infrastructure</a:t>
            </a:r>
          </a:p>
          <a:p>
            <a:pPr lvl="1">
              <a:lnSpc>
                <a:spcPct val="90000"/>
              </a:lnSpc>
              <a:defRPr/>
            </a:pPr>
            <a:r>
              <a:rPr lang="en-US" altLang="en-US" sz="2400" dirty="0" smtClean="0"/>
              <a:t>Communications </a:t>
            </a:r>
            <a:r>
              <a:rPr lang="en-US" altLang="en-US" sz="2400" dirty="0"/>
              <a:t>facilities </a:t>
            </a:r>
          </a:p>
          <a:p>
            <a:pPr lvl="1">
              <a:lnSpc>
                <a:spcPct val="90000"/>
              </a:lnSpc>
              <a:defRPr/>
            </a:pPr>
            <a:r>
              <a:rPr lang="en-US" altLang="en-US" sz="2400" dirty="0"/>
              <a:t>Electric grid</a:t>
            </a:r>
          </a:p>
          <a:p>
            <a:pPr lvl="1">
              <a:lnSpc>
                <a:spcPct val="90000"/>
              </a:lnSpc>
              <a:defRPr/>
            </a:pPr>
            <a:r>
              <a:rPr lang="en-US" altLang="en-US" sz="2400" dirty="0"/>
              <a:t>Financial network</a:t>
            </a:r>
          </a:p>
          <a:p>
            <a:pPr lvl="1">
              <a:lnSpc>
                <a:spcPct val="90000"/>
              </a:lnSpc>
              <a:defRPr/>
            </a:pPr>
            <a:r>
              <a:rPr lang="en-GB" altLang="en-US" sz="2400" dirty="0"/>
              <a:t>High degree of entanglement of civilian and military networks for improved efficiency and reduced costs will only grow in future</a:t>
            </a:r>
            <a:r>
              <a:rPr lang="en-GB" altLang="en-US" sz="2400" dirty="0" smtClean="0"/>
              <a:t>.</a:t>
            </a:r>
          </a:p>
          <a:p>
            <a:pPr>
              <a:lnSpc>
                <a:spcPct val="90000"/>
              </a:lnSpc>
              <a:defRPr/>
            </a:pPr>
            <a:r>
              <a:rPr lang="en-US" sz="2800" dirty="0" smtClean="0"/>
              <a:t>Identification of military </a:t>
            </a:r>
            <a:r>
              <a:rPr lang="en-US" sz="2800" dirty="0"/>
              <a:t>forces </a:t>
            </a:r>
            <a:r>
              <a:rPr lang="en-US" sz="2800" dirty="0" smtClean="0"/>
              <a:t>(</a:t>
            </a:r>
            <a:r>
              <a:rPr lang="en-US" sz="2800" dirty="0"/>
              <a:t>e.g., uniforms on soldiers, insignias on airplanes).  What “markings” must Internet-carried cyber weapons have (analogous to insignias on missiles)?  How would this affect effectiveness?</a:t>
            </a:r>
          </a:p>
          <a:p>
            <a:pPr lvl="1">
              <a:lnSpc>
                <a:spcPct val="90000"/>
              </a:lnSpc>
              <a:defRPr/>
            </a:pPr>
            <a:endParaRPr lang="en-US" altLang="en-US" sz="2400" dirty="0"/>
          </a:p>
        </p:txBody>
      </p:sp>
      <p:sp>
        <p:nvSpPr>
          <p:cNvPr id="2" name="Date Placeholder 1"/>
          <p:cNvSpPr>
            <a:spLocks noGrp="1"/>
          </p:cNvSpPr>
          <p:nvPr>
            <p:ph type="dt" sz="half" idx="10"/>
          </p:nvPr>
        </p:nvSpPr>
        <p:spPr/>
        <p:txBody>
          <a:bodyPr/>
          <a:lstStyle/>
          <a:p>
            <a:pPr>
              <a:defRPr/>
            </a:pPr>
            <a:r>
              <a:rPr lang="en-US" altLang="en-US" smtClean="0"/>
              <a:t>5/23/2017</a:t>
            </a:r>
            <a:endParaRPr lang="en-US" altLang="en-US"/>
          </a:p>
        </p:txBody>
      </p:sp>
      <p:sp>
        <p:nvSpPr>
          <p:cNvPr id="3" name="Slide Number Placeholder 2"/>
          <p:cNvSpPr>
            <a:spLocks noGrp="1"/>
          </p:cNvSpPr>
          <p:nvPr>
            <p:ph type="sldNum" sz="quarter" idx="12"/>
          </p:nvPr>
        </p:nvSpPr>
        <p:spPr/>
        <p:txBody>
          <a:bodyPr/>
          <a:lstStyle/>
          <a:p>
            <a:pPr>
              <a:defRPr/>
            </a:pPr>
            <a:fld id="{47D3656B-88E5-4E0D-9CB9-5000889A2CD1}" type="slidenum">
              <a:rPr lang="en-US" altLang="en-US" smtClean="0"/>
              <a:pPr>
                <a:defRPr/>
              </a:pPr>
              <a:t>43</a:t>
            </a:fld>
            <a:endParaRPr lang="en-US" alt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5"/>
          <p:cNvSpPr>
            <a:spLocks noGrp="1"/>
          </p:cNvSpPr>
          <p:nvPr>
            <p:ph type="ctrTitle"/>
          </p:nvPr>
        </p:nvSpPr>
        <p:spPr/>
        <p:txBody>
          <a:bodyPr/>
          <a:lstStyle/>
          <a:p>
            <a:r>
              <a:rPr lang="en-US" altLang="en-US" dirty="0" smtClean="0"/>
              <a:t>On Attribution</a:t>
            </a:r>
          </a:p>
        </p:txBody>
      </p:sp>
      <p:sp>
        <p:nvSpPr>
          <p:cNvPr id="52227" name="Subtitle 6"/>
          <p:cNvSpPr>
            <a:spLocks noGrp="1"/>
          </p:cNvSpPr>
          <p:nvPr>
            <p:ph type="subTitle" idx="1"/>
          </p:nvPr>
        </p:nvSpPr>
        <p:spPr/>
        <p:txBody>
          <a:bodyPr/>
          <a:lstStyle/>
          <a:p>
            <a:endParaRPr lang="en-US" altLang="en-US" smtClean="0"/>
          </a:p>
        </p:txBody>
      </p:sp>
      <p:sp>
        <p:nvSpPr>
          <p:cNvPr id="4" name="Date Placeholder 3"/>
          <p:cNvSpPr>
            <a:spLocks noGrp="1"/>
          </p:cNvSpPr>
          <p:nvPr>
            <p:ph type="dt" sz="quarter" idx="10"/>
          </p:nvPr>
        </p:nvSpPr>
        <p:spPr/>
        <p:txBody>
          <a:bodyPr/>
          <a:lstStyle/>
          <a:p>
            <a:pPr>
              <a:defRPr/>
            </a:pPr>
            <a:r>
              <a:rPr lang="en-US" altLang="en-US" smtClean="0"/>
              <a:t>5/23/2017</a:t>
            </a:r>
            <a:endParaRPr lang="en-US" altLang="en-US"/>
          </a:p>
        </p:txBody>
      </p:sp>
      <p:sp>
        <p:nvSpPr>
          <p:cNvPr id="52229" name="Slide Number Placeholder 4"/>
          <p:cNvSpPr>
            <a:spLocks noGrp="1"/>
          </p:cNvSpPr>
          <p:nvPr>
            <p:ph type="sldNum" sz="quarter" idx="12"/>
          </p:nvPr>
        </p:nvSpPr>
        <p:spPr>
          <a:noFill/>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B60F4E01-F2EE-4E4C-AA23-C97D4D7613CA}" type="slidenum">
              <a:rPr lang="en-US" altLang="en-US" smtClean="0"/>
              <a:pPr/>
              <a:t>44</a:t>
            </a:fld>
            <a:endParaRPr lang="en-US" altLang="en-US"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059363"/>
          </a:xfrm>
        </p:spPr>
        <p:txBody>
          <a:bodyPr/>
          <a:lstStyle/>
          <a:p>
            <a:r>
              <a:rPr lang="en-US" sz="2800" dirty="0" smtClean="0"/>
              <a:t>The conventional wisdom</a:t>
            </a:r>
          </a:p>
          <a:p>
            <a:pPr lvl="1"/>
            <a:r>
              <a:rPr lang="en-US" dirty="0" smtClean="0"/>
              <a:t>Hostile cyber operations cannot be attributed to perpetrators with high confidence. </a:t>
            </a:r>
          </a:p>
          <a:p>
            <a:pPr lvl="1"/>
            <a:r>
              <a:rPr lang="en-US" dirty="0" smtClean="0"/>
              <a:t>Thus, </a:t>
            </a:r>
          </a:p>
          <a:p>
            <a:pPr lvl="2"/>
            <a:r>
              <a:rPr lang="en-US" altLang="en-US" sz="2800" dirty="0" smtClean="0"/>
              <a:t>Hard to mitigate ongoing harm </a:t>
            </a:r>
          </a:p>
          <a:p>
            <a:pPr lvl="2"/>
            <a:r>
              <a:rPr lang="en-US" altLang="en-US" sz="2800" dirty="0" smtClean="0"/>
              <a:t>Impossible to punish</a:t>
            </a:r>
          </a:p>
          <a:p>
            <a:pPr lvl="2"/>
            <a:r>
              <a:rPr lang="en-US" altLang="en-US" sz="2800" dirty="0" smtClean="0"/>
              <a:t>No disincentives to act in a hostile manner</a:t>
            </a:r>
          </a:p>
          <a:p>
            <a:endParaRPr lang="en-US" altLang="en-US" sz="2800" dirty="0" smtClean="0"/>
          </a:p>
          <a:p>
            <a:r>
              <a:rPr lang="en-US" altLang="en-US" sz="2800" dirty="0" smtClean="0"/>
              <a:t>But conventional wisdom is wrong (or at least, it’s incomplete).</a:t>
            </a:r>
          </a:p>
          <a:p>
            <a:endParaRPr lang="en-US" altLang="en-US" sz="2800" dirty="0" smtClean="0"/>
          </a:p>
          <a:p>
            <a:pPr lvl="1"/>
            <a:endParaRPr lang="en-US" dirty="0"/>
          </a:p>
        </p:txBody>
      </p:sp>
      <p:sp>
        <p:nvSpPr>
          <p:cNvPr id="45060" name="Date Placeholder 1"/>
          <p:cNvSpPr>
            <a:spLocks noGrp="1"/>
          </p:cNvSpPr>
          <p:nvPr>
            <p:ph type="dt" sz="half" idx="10"/>
          </p:nvPr>
        </p:nvSpPr>
        <p:spPr>
          <a:noFill/>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n-US" altLang="en-US" smtClean="0">
                <a:solidFill>
                  <a:srgbClr val="000000"/>
                </a:solidFill>
              </a:rPr>
              <a:t>5/23/2017</a:t>
            </a:r>
          </a:p>
        </p:txBody>
      </p:sp>
      <p:sp>
        <p:nvSpPr>
          <p:cNvPr id="45061" name="Slide Number Placeholder 2"/>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EE32FCFB-17B8-4A4C-AF72-1FCB69C05048}" type="slidenum">
              <a:rPr lang="en-US" altLang="en-US" sz="1400">
                <a:solidFill>
                  <a:srgbClr val="000000"/>
                </a:solidFill>
              </a:rPr>
              <a:pPr>
                <a:spcBef>
                  <a:spcPct val="0"/>
                </a:spcBef>
                <a:buFontTx/>
                <a:buNone/>
              </a:pPr>
              <a:t>45</a:t>
            </a:fld>
            <a:endParaRPr lang="en-US" altLang="en-US" sz="1400">
              <a:solidFill>
                <a:srgbClr val="000000"/>
              </a:solidFill>
            </a:endParaRPr>
          </a:p>
        </p:txBody>
      </p:sp>
    </p:spTree>
    <p:extLst>
      <p:ext uri="{BB962C8B-B14F-4D97-AF65-F5344CB8AC3E}">
        <p14:creationId xmlns:p14="http://schemas.microsoft.com/office/powerpoint/2010/main" val="427081913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tLang="en-US" sz="3200" dirty="0" smtClean="0"/>
              <a:t>A canonical example</a:t>
            </a:r>
          </a:p>
        </p:txBody>
      </p:sp>
      <p:sp>
        <p:nvSpPr>
          <p:cNvPr id="16387" name="Rectangle 3"/>
          <p:cNvSpPr>
            <a:spLocks noGrp="1" noChangeArrowheads="1"/>
          </p:cNvSpPr>
          <p:nvPr>
            <p:ph type="body" idx="1"/>
          </p:nvPr>
        </p:nvSpPr>
        <p:spPr/>
        <p:txBody>
          <a:bodyPr/>
          <a:lstStyle/>
          <a:p>
            <a:pPr>
              <a:lnSpc>
                <a:spcPct val="90000"/>
              </a:lnSpc>
            </a:pPr>
            <a:r>
              <a:rPr lang="en-US" altLang="en-US" sz="2800" smtClean="0"/>
              <a:t>Distributed denial of service attack by A against Z.</a:t>
            </a:r>
          </a:p>
          <a:p>
            <a:pPr lvl="1">
              <a:lnSpc>
                <a:spcPct val="90000"/>
              </a:lnSpc>
            </a:pPr>
            <a:r>
              <a:rPr lang="en-US" altLang="en-US" sz="2400" smtClean="0"/>
              <a:t>A assumes control of many computers B, C, D, …. </a:t>
            </a:r>
          </a:p>
          <a:p>
            <a:pPr lvl="1">
              <a:lnSpc>
                <a:spcPct val="90000"/>
              </a:lnSpc>
            </a:pPr>
            <a:r>
              <a:rPr lang="en-US" altLang="en-US" sz="2400" smtClean="0"/>
              <a:t>A orders computers B, C, D,… to flood Z with phony requests for service.</a:t>
            </a:r>
          </a:p>
          <a:p>
            <a:pPr lvl="1">
              <a:lnSpc>
                <a:spcPct val="90000"/>
              </a:lnSpc>
            </a:pPr>
            <a:r>
              <a:rPr lang="en-US" altLang="en-US" sz="2400" smtClean="0"/>
              <a:t>Legitimate users of Z cannot use Z. </a:t>
            </a:r>
          </a:p>
          <a:p>
            <a:pPr>
              <a:lnSpc>
                <a:spcPct val="90000"/>
              </a:lnSpc>
            </a:pPr>
            <a:r>
              <a:rPr lang="en-US" altLang="en-US" sz="2800" smtClean="0"/>
              <a:t>If A cannot be identified, A will not be punished and Z will continue to suffer.</a:t>
            </a:r>
          </a:p>
          <a:p>
            <a:pPr>
              <a:lnSpc>
                <a:spcPct val="90000"/>
              </a:lnSpc>
            </a:pPr>
            <a:r>
              <a:rPr lang="en-US" altLang="en-US" sz="2800" smtClean="0"/>
              <a:t>Perhaps computers B, C, D … can be identified and shut off, thus mitigating the attack on Z.  But A is untouched.</a:t>
            </a:r>
          </a:p>
        </p:txBody>
      </p:sp>
      <p:sp>
        <p:nvSpPr>
          <p:cNvPr id="2" name="Date Placeholder 1"/>
          <p:cNvSpPr>
            <a:spLocks noGrp="1"/>
          </p:cNvSpPr>
          <p:nvPr>
            <p:ph type="dt" sz="half" idx="10"/>
          </p:nvPr>
        </p:nvSpPr>
        <p:spPr/>
        <p:txBody>
          <a:bodyPr/>
          <a:lstStyle/>
          <a:p>
            <a:pPr>
              <a:defRPr/>
            </a:pPr>
            <a:r>
              <a:rPr lang="en-US" altLang="en-US" smtClean="0"/>
              <a:t>5/23/2017</a:t>
            </a:r>
            <a:endParaRPr lang="en-US" altLang="en-US"/>
          </a:p>
        </p:txBody>
      </p:sp>
      <p:sp>
        <p:nvSpPr>
          <p:cNvPr id="3" name="Slide Number Placeholder 2"/>
          <p:cNvSpPr>
            <a:spLocks noGrp="1"/>
          </p:cNvSpPr>
          <p:nvPr>
            <p:ph type="sldNum" sz="quarter" idx="12"/>
          </p:nvPr>
        </p:nvSpPr>
        <p:spPr/>
        <p:txBody>
          <a:bodyPr/>
          <a:lstStyle/>
          <a:p>
            <a:pPr>
              <a:defRPr/>
            </a:pPr>
            <a:fld id="{47D3656B-88E5-4E0D-9CB9-5000889A2CD1}" type="slidenum">
              <a:rPr lang="en-US" altLang="en-US" smtClean="0"/>
              <a:pPr>
                <a:defRPr/>
              </a:pPr>
              <a:t>46</a:t>
            </a:fld>
            <a:endParaRPr lang="en-US" altLang="en-US"/>
          </a:p>
        </p:txBody>
      </p:sp>
    </p:spTree>
    <p:extLst>
      <p:ext uri="{BB962C8B-B14F-4D97-AF65-F5344CB8AC3E}">
        <p14:creationId xmlns:p14="http://schemas.microsoft.com/office/powerpoint/2010/main" val="79780134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sz="3600" dirty="0" smtClean="0"/>
              <a:t>An illustrative scenario</a:t>
            </a:r>
            <a:endParaRPr lang="en-US" sz="3600" dirty="0"/>
          </a:p>
        </p:txBody>
      </p:sp>
      <p:sp>
        <p:nvSpPr>
          <p:cNvPr id="3" name="Content Placeholder 2"/>
          <p:cNvSpPr>
            <a:spLocks noGrp="1"/>
          </p:cNvSpPr>
          <p:nvPr>
            <p:ph idx="1"/>
          </p:nvPr>
        </p:nvSpPr>
        <p:spPr>
          <a:xfrm>
            <a:off x="442210" y="990600"/>
            <a:ext cx="8229600" cy="4953000"/>
          </a:xfrm>
        </p:spPr>
        <p:txBody>
          <a:bodyPr/>
          <a:lstStyle/>
          <a:p>
            <a:r>
              <a:rPr lang="en-US" sz="2000" dirty="0" smtClean="0"/>
              <a:t>A U.S. computer is attacked in cyberspace.</a:t>
            </a:r>
          </a:p>
          <a:p>
            <a:r>
              <a:rPr lang="en-US" sz="2000" dirty="0" smtClean="0">
                <a:solidFill>
                  <a:srgbClr val="FF0000"/>
                </a:solidFill>
              </a:rPr>
              <a:t>The attack traffic arrived from a computer based in Kansas owned by a 78 year old grandmother.</a:t>
            </a:r>
          </a:p>
          <a:p>
            <a:r>
              <a:rPr lang="en-US" sz="2000" dirty="0" smtClean="0">
                <a:solidFill>
                  <a:srgbClr val="FF0000"/>
                </a:solidFill>
              </a:rPr>
              <a:t>The computer in Kansas was compromised using a computer in Greece.</a:t>
            </a:r>
          </a:p>
          <a:p>
            <a:r>
              <a:rPr lang="en-US" sz="2000" dirty="0" smtClean="0"/>
              <a:t>George sat at the keyboard in Greece.</a:t>
            </a:r>
          </a:p>
          <a:p>
            <a:r>
              <a:rPr lang="en-US" sz="2000" dirty="0" smtClean="0"/>
              <a:t>George is a citizen of Germany.</a:t>
            </a:r>
          </a:p>
          <a:p>
            <a:r>
              <a:rPr lang="en-US" sz="2000" dirty="0" smtClean="0"/>
              <a:t>George is a member of a Russian organized crime group.</a:t>
            </a:r>
          </a:p>
          <a:p>
            <a:r>
              <a:rPr lang="en-US" sz="2000" dirty="0" smtClean="0"/>
              <a:t>The leader of the crime group is a close personal friend of a senior leader in the FSB.</a:t>
            </a:r>
          </a:p>
          <a:p>
            <a:r>
              <a:rPr lang="en-US" sz="2000" dirty="0" smtClean="0"/>
              <a:t>Who is “responsible” for the attack on the U.S. computer?</a:t>
            </a:r>
          </a:p>
          <a:p>
            <a:pPr lvl="1"/>
            <a:r>
              <a:rPr lang="en-US" sz="2000" b="1" dirty="0" smtClean="0">
                <a:solidFill>
                  <a:srgbClr val="FF0000"/>
                </a:solidFill>
              </a:rPr>
              <a:t>Only the steps in red can be addressed technically</a:t>
            </a:r>
          </a:p>
          <a:p>
            <a:pPr lvl="1"/>
            <a:r>
              <a:rPr lang="en-US" sz="2000" b="1" dirty="0" smtClean="0"/>
              <a:t>Notice </a:t>
            </a:r>
            <a:r>
              <a:rPr lang="en-US" sz="2000" b="1" dirty="0"/>
              <a:t>the political and policy dimensions of assignments of </a:t>
            </a:r>
            <a:r>
              <a:rPr lang="en-US" sz="2000" b="1" dirty="0" smtClean="0"/>
              <a:t>responsibility</a:t>
            </a:r>
            <a:r>
              <a:rPr lang="en-US" sz="2000" dirty="0"/>
              <a:t>.</a:t>
            </a:r>
            <a:endParaRPr lang="en-US" sz="2000" b="1" dirty="0"/>
          </a:p>
        </p:txBody>
      </p:sp>
      <p:sp>
        <p:nvSpPr>
          <p:cNvPr id="4" name="Date Placeholder 3"/>
          <p:cNvSpPr>
            <a:spLocks noGrp="1"/>
          </p:cNvSpPr>
          <p:nvPr>
            <p:ph type="dt" sz="half" idx="10"/>
          </p:nvPr>
        </p:nvSpPr>
        <p:spPr/>
        <p:txBody>
          <a:bodyPr/>
          <a:lstStyle/>
          <a:p>
            <a:pPr>
              <a:defRPr/>
            </a:pPr>
            <a:r>
              <a:rPr lang="en-US" altLang="en-US" smtClean="0">
                <a:solidFill>
                  <a:srgbClr val="000000"/>
                </a:solidFill>
              </a:rPr>
              <a:t>5/23/2017</a:t>
            </a:r>
            <a:endParaRPr lang="en-US" altLang="en-US">
              <a:solidFill>
                <a:srgbClr val="000000"/>
              </a:solidFill>
            </a:endParaRPr>
          </a:p>
        </p:txBody>
      </p:sp>
      <p:sp>
        <p:nvSpPr>
          <p:cNvPr id="5" name="Slide Number Placeholder 4"/>
          <p:cNvSpPr>
            <a:spLocks noGrp="1"/>
          </p:cNvSpPr>
          <p:nvPr>
            <p:ph type="sldNum" sz="quarter" idx="12"/>
          </p:nvPr>
        </p:nvSpPr>
        <p:spPr/>
        <p:txBody>
          <a:bodyPr/>
          <a:lstStyle/>
          <a:p>
            <a:pPr>
              <a:defRPr/>
            </a:pPr>
            <a:fld id="{7E990BC4-F4FF-4AC5-8147-83F4533C5FB1}" type="slidenum">
              <a:rPr lang="en-US" altLang="en-US" smtClean="0">
                <a:solidFill>
                  <a:srgbClr val="000000"/>
                </a:solidFill>
              </a:rPr>
              <a:pPr>
                <a:defRPr/>
              </a:pPr>
              <a:t>47</a:t>
            </a:fld>
            <a:endParaRPr lang="en-US" altLang="en-US">
              <a:solidFill>
                <a:srgbClr val="000000"/>
              </a:solidFill>
            </a:endParaRPr>
          </a:p>
        </p:txBody>
      </p:sp>
    </p:spTree>
    <p:extLst>
      <p:ext uri="{BB962C8B-B14F-4D97-AF65-F5344CB8AC3E}">
        <p14:creationId xmlns:p14="http://schemas.microsoft.com/office/powerpoint/2010/main" val="319817049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74638"/>
            <a:ext cx="8229600" cy="411162"/>
          </a:xfrm>
        </p:spPr>
        <p:txBody>
          <a:bodyPr/>
          <a:lstStyle/>
          <a:p>
            <a:pPr eaLnBrk="1" hangingPunct="1"/>
            <a:r>
              <a:rPr lang="en-US" altLang="en-US" sz="3600" dirty="0" smtClean="0"/>
              <a:t>Unpacking attribution</a:t>
            </a:r>
          </a:p>
        </p:txBody>
      </p:sp>
      <p:sp>
        <p:nvSpPr>
          <p:cNvPr id="17411" name="Rectangle 3"/>
          <p:cNvSpPr>
            <a:spLocks noGrp="1" noChangeArrowheads="1"/>
          </p:cNvSpPr>
          <p:nvPr>
            <p:ph type="body" idx="1"/>
          </p:nvPr>
        </p:nvSpPr>
        <p:spPr>
          <a:xfrm>
            <a:off x="457200" y="838200"/>
            <a:ext cx="8229600" cy="5287963"/>
          </a:xfrm>
        </p:spPr>
        <p:txBody>
          <a:bodyPr/>
          <a:lstStyle/>
          <a:p>
            <a:pPr eaLnBrk="1" hangingPunct="1">
              <a:lnSpc>
                <a:spcPct val="80000"/>
              </a:lnSpc>
            </a:pPr>
            <a:r>
              <a:rPr lang="en-US" altLang="en-US" sz="2000" dirty="0" smtClean="0"/>
              <a:t>Three general meanings for “attribution”</a:t>
            </a:r>
          </a:p>
          <a:p>
            <a:pPr lvl="1" eaLnBrk="1" hangingPunct="1">
              <a:lnSpc>
                <a:spcPct val="80000"/>
              </a:lnSpc>
            </a:pPr>
            <a:r>
              <a:rPr lang="en-US" altLang="en-US" sz="1800" b="1" dirty="0" smtClean="0"/>
              <a:t>M</a:t>
            </a:r>
            <a:r>
              <a:rPr lang="en-US" altLang="en-US" sz="1800" dirty="0" smtClean="0"/>
              <a:t>achine or machines (technical/computer science determination)</a:t>
            </a:r>
          </a:p>
          <a:p>
            <a:pPr lvl="1" eaLnBrk="1" hangingPunct="1">
              <a:lnSpc>
                <a:spcPct val="80000"/>
              </a:lnSpc>
            </a:pPr>
            <a:r>
              <a:rPr lang="en-US" altLang="en-US" sz="1800" b="1" dirty="0" smtClean="0"/>
              <a:t>H</a:t>
            </a:r>
            <a:r>
              <a:rPr lang="en-US" altLang="en-US" sz="1800" dirty="0" smtClean="0"/>
              <a:t>uman operator who initiates a hostile action (human determination)</a:t>
            </a:r>
          </a:p>
          <a:p>
            <a:pPr lvl="1" eaLnBrk="1" hangingPunct="1">
              <a:lnSpc>
                <a:spcPct val="80000"/>
              </a:lnSpc>
            </a:pPr>
            <a:r>
              <a:rPr lang="en-US" altLang="en-US" sz="1800" b="1" dirty="0" smtClean="0"/>
              <a:t>P</a:t>
            </a:r>
            <a:r>
              <a:rPr lang="en-US" altLang="en-US" sz="1800" dirty="0" smtClean="0"/>
              <a:t>arty ultimately responsible for actions of human operator (political determination)</a:t>
            </a:r>
          </a:p>
          <a:p>
            <a:pPr lvl="1" eaLnBrk="1" hangingPunct="1">
              <a:lnSpc>
                <a:spcPct val="80000"/>
              </a:lnSpc>
              <a:buFontTx/>
              <a:buNone/>
            </a:pPr>
            <a:r>
              <a:rPr lang="en-US" altLang="en-US" sz="1800" dirty="0" smtClean="0"/>
              <a:t>NB – </a:t>
            </a:r>
            <a:r>
              <a:rPr lang="en-US" altLang="en-US" sz="1800" b="1" dirty="0" smtClean="0"/>
              <a:t>M </a:t>
            </a:r>
            <a:r>
              <a:rPr lang="en-US" altLang="en-US" sz="1800" dirty="0" smtClean="0"/>
              <a:t>does not necessarily give </a:t>
            </a:r>
            <a:r>
              <a:rPr lang="en-US" altLang="en-US" sz="1800" b="1" dirty="0" smtClean="0"/>
              <a:t>H</a:t>
            </a:r>
            <a:r>
              <a:rPr lang="en-US" altLang="en-US" sz="1800" dirty="0" smtClean="0"/>
              <a:t>, </a:t>
            </a:r>
            <a:r>
              <a:rPr lang="en-US" altLang="en-US" sz="1800" b="1" dirty="0" smtClean="0"/>
              <a:t>H </a:t>
            </a:r>
            <a:r>
              <a:rPr lang="en-US" altLang="en-US" sz="1800" dirty="0" smtClean="0"/>
              <a:t>does not necessarily give </a:t>
            </a:r>
            <a:r>
              <a:rPr lang="en-US" altLang="en-US" sz="1800" b="1" dirty="0" smtClean="0"/>
              <a:t>P</a:t>
            </a:r>
          </a:p>
          <a:p>
            <a:pPr eaLnBrk="1" hangingPunct="1">
              <a:lnSpc>
                <a:spcPct val="80000"/>
              </a:lnSpc>
            </a:pPr>
            <a:r>
              <a:rPr lang="en-US" altLang="en-US" sz="2000" dirty="0" smtClean="0"/>
              <a:t>In addition, </a:t>
            </a:r>
            <a:r>
              <a:rPr lang="en-US" altLang="en-US" sz="2000" b="1" dirty="0" smtClean="0"/>
              <a:t>P</a:t>
            </a:r>
            <a:r>
              <a:rPr lang="en-US" altLang="en-US" sz="2000" dirty="0" smtClean="0"/>
              <a:t> can be determined by</a:t>
            </a:r>
          </a:p>
          <a:p>
            <a:pPr lvl="1" eaLnBrk="1" hangingPunct="1">
              <a:lnSpc>
                <a:spcPct val="80000"/>
              </a:lnSpc>
            </a:pPr>
            <a:r>
              <a:rPr lang="en-US" altLang="en-US" sz="1800" dirty="0" smtClean="0"/>
              <a:t>The geographical location of the machine that launched or initiated the operation (George is sitting at a keyboard located in Greece)</a:t>
            </a:r>
          </a:p>
          <a:p>
            <a:pPr lvl="1" eaLnBrk="1" hangingPunct="1">
              <a:lnSpc>
                <a:spcPct val="80000"/>
              </a:lnSpc>
            </a:pPr>
            <a:r>
              <a:rPr lang="en-US" altLang="en-US" sz="1800" dirty="0" smtClean="0"/>
              <a:t>The nation under whose jurisdiction the named individual falls (George is a citizen of Germany).</a:t>
            </a:r>
          </a:p>
          <a:p>
            <a:pPr lvl="1" eaLnBrk="1" hangingPunct="1">
              <a:lnSpc>
                <a:spcPct val="80000"/>
              </a:lnSpc>
            </a:pPr>
            <a:r>
              <a:rPr lang="en-US" altLang="en-US" sz="1800" dirty="0" smtClean="0"/>
              <a:t>The entity under whose auspices the individual acted (George works for an organized crime cartel with ties to the FSB).</a:t>
            </a:r>
          </a:p>
          <a:p>
            <a:pPr eaLnBrk="1" hangingPunct="1">
              <a:lnSpc>
                <a:spcPct val="80000"/>
              </a:lnSpc>
            </a:pPr>
            <a:r>
              <a:rPr lang="en-US" altLang="en-US" sz="2000" dirty="0" smtClean="0"/>
              <a:t>Appropriate meaning depends on the goal of attribution</a:t>
            </a:r>
          </a:p>
          <a:p>
            <a:pPr lvl="1" eaLnBrk="1" hangingPunct="1">
              <a:lnSpc>
                <a:spcPct val="80000"/>
              </a:lnSpc>
            </a:pPr>
            <a:r>
              <a:rPr lang="en-US" altLang="en-US" sz="1800" dirty="0" smtClean="0"/>
              <a:t>Mitigate the pain as soon as possible: </a:t>
            </a:r>
            <a:r>
              <a:rPr lang="en-US" altLang="en-US" sz="1800" b="1" dirty="0" smtClean="0"/>
              <a:t>M</a:t>
            </a:r>
          </a:p>
          <a:p>
            <a:pPr lvl="1" eaLnBrk="1" hangingPunct="1">
              <a:lnSpc>
                <a:spcPct val="80000"/>
              </a:lnSpc>
            </a:pPr>
            <a:r>
              <a:rPr lang="en-US" altLang="en-US" sz="1800" dirty="0" smtClean="0"/>
              <a:t>Prosecute/take actor into custody: </a:t>
            </a:r>
            <a:r>
              <a:rPr lang="en-US" altLang="en-US" sz="1800" b="1" dirty="0" smtClean="0"/>
              <a:t>H</a:t>
            </a:r>
          </a:p>
          <a:p>
            <a:pPr lvl="1" eaLnBrk="1" hangingPunct="1">
              <a:lnSpc>
                <a:spcPct val="80000"/>
              </a:lnSpc>
            </a:pPr>
            <a:r>
              <a:rPr lang="en-US" altLang="en-US" sz="1800" dirty="0" smtClean="0"/>
              <a:t>Deter future acts (a primary goal for national security): </a:t>
            </a:r>
            <a:r>
              <a:rPr lang="en-US" altLang="en-US" sz="1800" b="1" dirty="0" smtClean="0"/>
              <a:t>H or P</a:t>
            </a:r>
            <a:endParaRPr lang="en-US" altLang="en-US" sz="1800" dirty="0" smtClean="0"/>
          </a:p>
        </p:txBody>
      </p:sp>
      <p:sp>
        <p:nvSpPr>
          <p:cNvPr id="2" name="Date Placeholder 1"/>
          <p:cNvSpPr>
            <a:spLocks noGrp="1"/>
          </p:cNvSpPr>
          <p:nvPr>
            <p:ph type="dt" sz="half" idx="10"/>
          </p:nvPr>
        </p:nvSpPr>
        <p:spPr/>
        <p:txBody>
          <a:bodyPr/>
          <a:lstStyle/>
          <a:p>
            <a:pPr>
              <a:defRPr/>
            </a:pPr>
            <a:r>
              <a:rPr lang="en-US" altLang="en-US" smtClean="0"/>
              <a:t>5/23/2017</a:t>
            </a:r>
            <a:endParaRPr lang="en-US" altLang="en-US"/>
          </a:p>
        </p:txBody>
      </p:sp>
      <p:sp>
        <p:nvSpPr>
          <p:cNvPr id="3" name="Slide Number Placeholder 2"/>
          <p:cNvSpPr>
            <a:spLocks noGrp="1"/>
          </p:cNvSpPr>
          <p:nvPr>
            <p:ph type="sldNum" sz="quarter" idx="12"/>
          </p:nvPr>
        </p:nvSpPr>
        <p:spPr/>
        <p:txBody>
          <a:bodyPr/>
          <a:lstStyle/>
          <a:p>
            <a:pPr>
              <a:defRPr/>
            </a:pPr>
            <a:fld id="{47D3656B-88E5-4E0D-9CB9-5000889A2CD1}" type="slidenum">
              <a:rPr lang="en-US" altLang="en-US" smtClean="0"/>
              <a:pPr>
                <a:defRPr/>
              </a:pPr>
              <a:t>48</a:t>
            </a:fld>
            <a:endParaRPr lang="en-US" altLang="en-US"/>
          </a:p>
        </p:txBody>
      </p:sp>
    </p:spTree>
    <p:extLst>
      <p:ext uri="{BB962C8B-B14F-4D97-AF65-F5344CB8AC3E}">
        <p14:creationId xmlns:p14="http://schemas.microsoft.com/office/powerpoint/2010/main" val="393361317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altLang="en-US" sz="3600" dirty="0" smtClean="0"/>
              <a:t>For national security purposes, we want to attribute to P (a state)</a:t>
            </a:r>
          </a:p>
        </p:txBody>
      </p:sp>
      <p:sp>
        <p:nvSpPr>
          <p:cNvPr id="3" name="Content Placeholder 2"/>
          <p:cNvSpPr>
            <a:spLocks noGrp="1"/>
          </p:cNvSpPr>
          <p:nvPr>
            <p:ph idx="1"/>
          </p:nvPr>
        </p:nvSpPr>
        <p:spPr>
          <a:xfrm>
            <a:off x="457200" y="1552654"/>
            <a:ext cx="8229600" cy="5029200"/>
          </a:xfrm>
        </p:spPr>
        <p:txBody>
          <a:bodyPr>
            <a:noAutofit/>
          </a:bodyPr>
          <a:lstStyle/>
          <a:p>
            <a:pPr>
              <a:defRPr/>
            </a:pPr>
            <a:r>
              <a:rPr lang="en-US" sz="2600" dirty="0" smtClean="0">
                <a:ea typeface="+mn-ea"/>
              </a:rPr>
              <a:t>State-prohibited without capability to enforce prohibition against third party actions (TPA)</a:t>
            </a:r>
          </a:p>
          <a:p>
            <a:pPr>
              <a:defRPr/>
            </a:pPr>
            <a:r>
              <a:rPr lang="en-US" sz="2600" dirty="0" smtClean="0">
                <a:ea typeface="+mn-ea"/>
              </a:rPr>
              <a:t>State-tolerated.  State does nothing to stop TPA.</a:t>
            </a:r>
          </a:p>
          <a:p>
            <a:pPr>
              <a:defRPr/>
            </a:pPr>
            <a:r>
              <a:rPr lang="en-US" sz="2600" dirty="0" smtClean="0">
                <a:ea typeface="+mn-ea"/>
              </a:rPr>
              <a:t>State-encouraged.  State encourages or provides support (intelligence support, operational support)</a:t>
            </a:r>
          </a:p>
          <a:p>
            <a:pPr>
              <a:defRPr/>
            </a:pPr>
            <a:r>
              <a:rPr lang="en-US" sz="2600" dirty="0" smtClean="0">
                <a:ea typeface="+mn-ea"/>
              </a:rPr>
              <a:t>State-directed.  State orders TPA.</a:t>
            </a:r>
          </a:p>
          <a:p>
            <a:pPr>
              <a:defRPr/>
            </a:pPr>
            <a:r>
              <a:rPr lang="en-US" sz="2600" dirty="0" smtClean="0">
                <a:ea typeface="+mn-ea"/>
              </a:rPr>
              <a:t>State-conducted.  State uses military/intelligence assets to conduct offensive cyber operations, perhaps integrated with TPA</a:t>
            </a:r>
          </a:p>
          <a:p>
            <a:pPr>
              <a:defRPr/>
            </a:pPr>
            <a:endParaRPr lang="en-US" altLang="en-US" sz="2600" dirty="0" smtClean="0">
              <a:ea typeface="+mn-ea"/>
            </a:endParaRPr>
          </a:p>
          <a:p>
            <a:pPr marL="0" indent="0">
              <a:buFontTx/>
              <a:buNone/>
              <a:defRPr/>
            </a:pPr>
            <a:endParaRPr lang="en-US" sz="2600" dirty="0" smtClean="0">
              <a:ea typeface="+mn-ea"/>
            </a:endParaRPr>
          </a:p>
          <a:p>
            <a:pPr>
              <a:defRPr/>
            </a:pPr>
            <a:endParaRPr lang="en-US" sz="2600" dirty="0" smtClean="0">
              <a:ea typeface="+mn-ea"/>
            </a:endParaRPr>
          </a:p>
          <a:p>
            <a:pPr>
              <a:defRPr/>
            </a:pPr>
            <a:endParaRPr lang="en-US" sz="2600" dirty="0">
              <a:ea typeface="+mn-ea"/>
            </a:endParaRPr>
          </a:p>
        </p:txBody>
      </p:sp>
      <p:sp>
        <p:nvSpPr>
          <p:cNvPr id="43012" name="Date Placeholder 3"/>
          <p:cNvSpPr>
            <a:spLocks noGrp="1"/>
          </p:cNvSpPr>
          <p:nvPr>
            <p:ph type="dt" sz="quarter" idx="10"/>
          </p:nvPr>
        </p:nvSpPr>
        <p:spPr>
          <a:noFill/>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n-US" altLang="en-US" smtClean="0">
                <a:solidFill>
                  <a:srgbClr val="000000"/>
                </a:solidFill>
              </a:rPr>
              <a:t>5/23/2017</a:t>
            </a:r>
          </a:p>
        </p:txBody>
      </p:sp>
      <p:sp>
        <p:nvSpPr>
          <p:cNvPr id="43013" name="Slide Number Placeholder 5"/>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FEBD2F60-3575-4D5F-87B1-ACC6125AE983}" type="slidenum">
              <a:rPr lang="en-US" altLang="en-US" sz="1400">
                <a:solidFill>
                  <a:srgbClr val="000000"/>
                </a:solidFill>
              </a:rPr>
              <a:pPr>
                <a:spcBef>
                  <a:spcPct val="0"/>
                </a:spcBef>
                <a:buFontTx/>
                <a:buNone/>
              </a:pPr>
              <a:t>49</a:t>
            </a:fld>
            <a:endParaRPr lang="en-US" altLang="en-US" sz="1400">
              <a:solidFill>
                <a:srgbClr val="000000"/>
              </a:solidFill>
            </a:endParaRPr>
          </a:p>
        </p:txBody>
      </p:sp>
    </p:spTree>
    <p:extLst>
      <p:ext uri="{BB962C8B-B14F-4D97-AF65-F5344CB8AC3E}">
        <p14:creationId xmlns:p14="http://schemas.microsoft.com/office/powerpoint/2010/main" val="13613122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sz="4000" dirty="0" smtClean="0">
                <a:cs typeface="+mj-cs"/>
              </a:rPr>
              <a:t>A </a:t>
            </a:r>
            <a:r>
              <a:rPr lang="en-US" sz="4000" dirty="0">
                <a:cs typeface="+mj-cs"/>
              </a:rPr>
              <a:t>basic premise</a:t>
            </a:r>
          </a:p>
        </p:txBody>
      </p:sp>
      <p:sp>
        <p:nvSpPr>
          <p:cNvPr id="7171" name="Rectangle 3"/>
          <p:cNvSpPr>
            <a:spLocks noGrp="1" noChangeArrowheads="1"/>
          </p:cNvSpPr>
          <p:nvPr>
            <p:ph type="body" idx="1"/>
          </p:nvPr>
        </p:nvSpPr>
        <p:spPr/>
        <p:txBody>
          <a:bodyPr/>
          <a:lstStyle/>
          <a:p>
            <a:pPr eaLnBrk="1" hangingPunct="1">
              <a:lnSpc>
                <a:spcPct val="90000"/>
              </a:lnSpc>
              <a:defRPr/>
            </a:pPr>
            <a:r>
              <a:rPr lang="en-US" sz="2400" dirty="0">
                <a:cs typeface="+mn-cs"/>
              </a:rPr>
              <a:t>Cyber conflict and cyber security have both defensive and offensive dimensions, and comprehensive approaches require understanding both.</a:t>
            </a:r>
          </a:p>
          <a:p>
            <a:pPr lvl="1" eaLnBrk="1" hangingPunct="1">
              <a:lnSpc>
                <a:spcPct val="90000"/>
              </a:lnSpc>
              <a:defRPr/>
            </a:pPr>
            <a:r>
              <a:rPr lang="en-US" sz="2000" dirty="0"/>
              <a:t>Defensive cybersecurity (very public)</a:t>
            </a:r>
          </a:p>
          <a:p>
            <a:pPr lvl="2" eaLnBrk="1" hangingPunct="1">
              <a:lnSpc>
                <a:spcPct val="90000"/>
              </a:lnSpc>
              <a:defRPr/>
            </a:pPr>
            <a:r>
              <a:rPr lang="en-US" sz="1800" dirty="0"/>
              <a:t>Passive defenses</a:t>
            </a:r>
          </a:p>
          <a:p>
            <a:pPr lvl="3" eaLnBrk="1" hangingPunct="1">
              <a:lnSpc>
                <a:spcPct val="90000"/>
              </a:lnSpc>
              <a:defRPr/>
            </a:pPr>
            <a:r>
              <a:rPr lang="en-US" sz="1600" dirty="0"/>
              <a:t>Anti-virus and intrusion detection software</a:t>
            </a:r>
          </a:p>
          <a:p>
            <a:pPr lvl="3" eaLnBrk="1" hangingPunct="1">
              <a:lnSpc>
                <a:spcPct val="90000"/>
              </a:lnSpc>
              <a:defRPr/>
            </a:pPr>
            <a:r>
              <a:rPr lang="en-US" sz="1600" dirty="0"/>
              <a:t>Better password security</a:t>
            </a:r>
          </a:p>
          <a:p>
            <a:pPr lvl="3" eaLnBrk="1" hangingPunct="1">
              <a:lnSpc>
                <a:spcPct val="90000"/>
              </a:lnSpc>
              <a:defRPr/>
            </a:pPr>
            <a:r>
              <a:rPr lang="en-US" sz="1600" dirty="0"/>
              <a:t>Greater attack resistance in software</a:t>
            </a:r>
          </a:p>
          <a:p>
            <a:pPr lvl="2" eaLnBrk="1" hangingPunct="1">
              <a:lnSpc>
                <a:spcPct val="90000"/>
              </a:lnSpc>
              <a:defRPr/>
            </a:pPr>
            <a:r>
              <a:rPr lang="en-US" sz="1800" dirty="0"/>
              <a:t>More robust law enforcement mechanisms</a:t>
            </a:r>
          </a:p>
          <a:p>
            <a:pPr lvl="3" eaLnBrk="1" hangingPunct="1">
              <a:lnSpc>
                <a:spcPct val="90000"/>
              </a:lnSpc>
              <a:defRPr/>
            </a:pPr>
            <a:r>
              <a:rPr lang="en-US" sz="1600" dirty="0"/>
              <a:t>e.g., Convention on Cybercrime</a:t>
            </a:r>
          </a:p>
          <a:p>
            <a:pPr lvl="1" eaLnBrk="1" hangingPunct="1">
              <a:lnSpc>
                <a:spcPct val="90000"/>
              </a:lnSpc>
              <a:defRPr/>
            </a:pPr>
            <a:r>
              <a:rPr lang="en-US" sz="2000" dirty="0"/>
              <a:t>Offensive cybersecurity (usually classified)</a:t>
            </a:r>
          </a:p>
          <a:p>
            <a:pPr lvl="2" eaLnBrk="1" hangingPunct="1">
              <a:lnSpc>
                <a:spcPct val="90000"/>
              </a:lnSpc>
              <a:defRPr/>
            </a:pPr>
            <a:r>
              <a:rPr lang="en-US" sz="1800" dirty="0"/>
              <a:t>Offensive operations can be used for defensive purposes.</a:t>
            </a:r>
          </a:p>
          <a:p>
            <a:pPr lvl="2" eaLnBrk="1" hangingPunct="1">
              <a:lnSpc>
                <a:spcPct val="90000"/>
              </a:lnSpc>
              <a:defRPr/>
            </a:pPr>
            <a:r>
              <a:rPr lang="en-US" sz="1800" dirty="0"/>
              <a:t>Offensive operations can be used for non-defensive purposes.</a:t>
            </a:r>
          </a:p>
          <a:p>
            <a:pPr eaLnBrk="1" hangingPunct="1">
              <a:lnSpc>
                <a:spcPct val="90000"/>
              </a:lnSpc>
              <a:defRPr/>
            </a:pPr>
            <a:endParaRPr lang="en-US" sz="2400" dirty="0">
              <a:cs typeface="+mn-cs"/>
            </a:endParaRPr>
          </a:p>
        </p:txBody>
      </p:sp>
      <p:sp>
        <p:nvSpPr>
          <p:cNvPr id="7172" name="Date Placeholder 1"/>
          <p:cNvSpPr>
            <a:spLocks noGrp="1"/>
          </p:cNvSpPr>
          <p:nvPr>
            <p:ph type="dt" sz="quarter" idx="10"/>
          </p:nvPr>
        </p:nvSpPr>
        <p:spPr>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Arial" charset="0"/>
                <a:ea typeface="ＭＳ Ｐゴシック" charset="0"/>
              </a:defRPr>
            </a:lvl1pPr>
            <a:lvl2pPr>
              <a:defRPr sz="28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000">
                <a:solidFill>
                  <a:schemeClr val="tx1"/>
                </a:solidFill>
                <a:latin typeface="Arial" charset="0"/>
                <a:ea typeface="ＭＳ Ｐゴシック" charset="0"/>
              </a:defRPr>
            </a:lvl4pPr>
            <a:lvl5pPr>
              <a:defRPr sz="2000">
                <a:solidFill>
                  <a:schemeClr val="tx1"/>
                </a:solidFill>
                <a:latin typeface="Arial" charset="0"/>
                <a:ea typeface="ＭＳ Ｐゴシック" charset="0"/>
              </a:defRPr>
            </a:lvl5pPr>
            <a:lvl6pPr eaLnBrk="0" hangingPunct="0">
              <a:defRPr sz="2000">
                <a:solidFill>
                  <a:schemeClr val="tx1"/>
                </a:solidFill>
                <a:latin typeface="Arial" charset="0"/>
                <a:ea typeface="ＭＳ Ｐゴシック" charset="0"/>
              </a:defRPr>
            </a:lvl6pPr>
            <a:lvl7pPr eaLnBrk="0" hangingPunct="0">
              <a:defRPr sz="2000">
                <a:solidFill>
                  <a:schemeClr val="tx1"/>
                </a:solidFill>
                <a:latin typeface="Arial" charset="0"/>
                <a:ea typeface="ＭＳ Ｐゴシック" charset="0"/>
              </a:defRPr>
            </a:lvl7pPr>
            <a:lvl8pPr eaLnBrk="0" hangingPunct="0">
              <a:defRPr sz="2000">
                <a:solidFill>
                  <a:schemeClr val="tx1"/>
                </a:solidFill>
                <a:latin typeface="Arial" charset="0"/>
                <a:ea typeface="ＭＳ Ｐゴシック" charset="0"/>
              </a:defRPr>
            </a:lvl8pPr>
            <a:lvl9pPr eaLnBrk="0" hangingPunct="0">
              <a:defRPr sz="2000">
                <a:solidFill>
                  <a:schemeClr val="tx1"/>
                </a:solidFill>
                <a:latin typeface="Arial" charset="0"/>
                <a:ea typeface="ＭＳ Ｐゴシック" charset="0"/>
              </a:defRPr>
            </a:lvl9pPr>
          </a:lstStyle>
          <a:p>
            <a:pPr>
              <a:defRPr/>
            </a:pPr>
            <a:r>
              <a:rPr lang="en-US" sz="1400" smtClean="0"/>
              <a:t>5/23/2017</a:t>
            </a:r>
            <a:endParaRPr lang="en-US" sz="1400" dirty="0"/>
          </a:p>
        </p:txBody>
      </p:sp>
      <p:sp>
        <p:nvSpPr>
          <p:cNvPr id="7173" name="Slide Number Placeholder 2"/>
          <p:cNvSpPr>
            <a:spLocks noGrp="1"/>
          </p:cNvSpPr>
          <p:nvPr>
            <p:ph type="sldNum" sz="quarter" idx="12"/>
          </p:nvPr>
        </p:nvSpPr>
        <p:spPr>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EBC2D90D-4117-4E8F-B5D4-14F050F1DD19}" type="slidenum">
              <a:rPr lang="en-US" altLang="en-US" sz="1400"/>
              <a:pPr/>
              <a:t>5</a:t>
            </a:fld>
            <a:endParaRPr lang="en-US" altLang="en-US" sz="1400"/>
          </a:p>
        </p:txBody>
      </p:sp>
    </p:spTree>
    <p:extLst>
      <p:ext uri="{BB962C8B-B14F-4D97-AF65-F5344CB8AC3E}">
        <p14:creationId xmlns:p14="http://schemas.microsoft.com/office/powerpoint/2010/main" val="43058241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8350"/>
          </a:xfrm>
        </p:spPr>
        <p:txBody>
          <a:bodyPr/>
          <a:lstStyle/>
          <a:p>
            <a:r>
              <a:rPr lang="en-US" sz="3600" dirty="0" smtClean="0"/>
              <a:t>Information sources for attribution</a:t>
            </a:r>
            <a:endParaRPr lang="en-US" sz="3600" dirty="0"/>
          </a:p>
        </p:txBody>
      </p:sp>
      <p:sp>
        <p:nvSpPr>
          <p:cNvPr id="3" name="Content Placeholder 2"/>
          <p:cNvSpPr>
            <a:spLocks noGrp="1"/>
          </p:cNvSpPr>
          <p:nvPr>
            <p:ph idx="1"/>
          </p:nvPr>
        </p:nvSpPr>
        <p:spPr>
          <a:xfrm>
            <a:off x="533400" y="990600"/>
            <a:ext cx="8229600" cy="5029200"/>
          </a:xfrm>
        </p:spPr>
        <p:txBody>
          <a:bodyPr/>
          <a:lstStyle/>
          <a:p>
            <a:r>
              <a:rPr lang="en-US" sz="2400" dirty="0" smtClean="0"/>
              <a:t>All-source intelligence is not just technical intelligence</a:t>
            </a:r>
          </a:p>
          <a:p>
            <a:r>
              <a:rPr lang="en-US" sz="2400" dirty="0" smtClean="0"/>
              <a:t>Technical forensic information (gives information about one attack)</a:t>
            </a:r>
          </a:p>
          <a:p>
            <a:r>
              <a:rPr lang="en-US" sz="2400" dirty="0" smtClean="0"/>
              <a:t>Technical mistakes in tradecraft (e.g., use of dating profile)</a:t>
            </a:r>
          </a:p>
          <a:p>
            <a:r>
              <a:rPr lang="en-US" sz="2400" dirty="0" smtClean="0"/>
              <a:t>History – use of weapons or techniques used before</a:t>
            </a:r>
          </a:p>
          <a:p>
            <a:r>
              <a:rPr lang="en-US" sz="2400" dirty="0" smtClean="0"/>
              <a:t>Operational security failures--discuss plans or activities on insecure communications media, receive help from careless sources</a:t>
            </a:r>
          </a:p>
          <a:p>
            <a:r>
              <a:rPr lang="en-US" sz="2400" dirty="0" smtClean="0"/>
              <a:t>Geopolitical context and demands</a:t>
            </a:r>
          </a:p>
          <a:p>
            <a:pPr marL="0" indent="0">
              <a:buNone/>
            </a:pPr>
            <a:r>
              <a:rPr lang="en-US" sz="2400" dirty="0" smtClean="0"/>
              <a:t>What is hard is PROMPT attribution, s</a:t>
            </a:r>
            <a:r>
              <a:rPr lang="en-US" altLang="en-US" sz="2400" dirty="0" smtClean="0">
                <a:ea typeface="ＭＳ Ｐゴシック" panose="020B0600070205080204" pitchFamily="34" charset="-128"/>
              </a:rPr>
              <a:t>ince it takes time to assemble and analyze clues.</a:t>
            </a:r>
          </a:p>
          <a:p>
            <a:pPr marL="0" indent="0">
              <a:buNone/>
            </a:pPr>
            <a:endParaRPr lang="en-US" sz="2400" dirty="0" smtClean="0"/>
          </a:p>
          <a:p>
            <a:endParaRPr lang="en-US" sz="2400" dirty="0" smtClean="0"/>
          </a:p>
          <a:p>
            <a:endParaRPr lang="en-US" sz="2400" dirty="0"/>
          </a:p>
        </p:txBody>
      </p:sp>
      <p:sp>
        <p:nvSpPr>
          <p:cNvPr id="4" name="Date Placeholder 3"/>
          <p:cNvSpPr>
            <a:spLocks noGrp="1"/>
          </p:cNvSpPr>
          <p:nvPr>
            <p:ph type="dt" sz="half" idx="10"/>
          </p:nvPr>
        </p:nvSpPr>
        <p:spPr/>
        <p:txBody>
          <a:bodyPr/>
          <a:lstStyle/>
          <a:p>
            <a:pPr>
              <a:defRPr/>
            </a:pPr>
            <a:r>
              <a:rPr lang="en-US" altLang="en-US" smtClean="0">
                <a:solidFill>
                  <a:srgbClr val="000000"/>
                </a:solidFill>
              </a:rPr>
              <a:t>5/23/2017</a:t>
            </a:r>
            <a:endParaRPr lang="en-US" altLang="en-US">
              <a:solidFill>
                <a:srgbClr val="000000"/>
              </a:solidFill>
            </a:endParaRPr>
          </a:p>
        </p:txBody>
      </p:sp>
      <p:sp>
        <p:nvSpPr>
          <p:cNvPr id="5" name="Slide Number Placeholder 4"/>
          <p:cNvSpPr>
            <a:spLocks noGrp="1"/>
          </p:cNvSpPr>
          <p:nvPr>
            <p:ph type="sldNum" sz="quarter" idx="12"/>
          </p:nvPr>
        </p:nvSpPr>
        <p:spPr/>
        <p:txBody>
          <a:bodyPr/>
          <a:lstStyle/>
          <a:p>
            <a:pPr>
              <a:defRPr/>
            </a:pPr>
            <a:fld id="{7E990BC4-F4FF-4AC5-8147-83F4533C5FB1}" type="slidenum">
              <a:rPr lang="en-US" altLang="en-US" smtClean="0">
                <a:solidFill>
                  <a:srgbClr val="000000"/>
                </a:solidFill>
              </a:rPr>
              <a:pPr>
                <a:defRPr/>
              </a:pPr>
              <a:t>50</a:t>
            </a:fld>
            <a:endParaRPr lang="en-US" altLang="en-US">
              <a:solidFill>
                <a:srgbClr val="000000"/>
              </a:solidFill>
            </a:endParaRPr>
          </a:p>
        </p:txBody>
      </p:sp>
    </p:spTree>
    <p:extLst>
      <p:ext uri="{BB962C8B-B14F-4D97-AF65-F5344CB8AC3E}">
        <p14:creationId xmlns:p14="http://schemas.microsoft.com/office/powerpoint/2010/main" val="406736094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57200" y="344984"/>
            <a:ext cx="8229600" cy="715962"/>
          </a:xfrm>
        </p:spPr>
        <p:txBody>
          <a:bodyPr/>
          <a:lstStyle/>
          <a:p>
            <a:pPr eaLnBrk="1" hangingPunct="1">
              <a:lnSpc>
                <a:spcPct val="90000"/>
              </a:lnSpc>
            </a:pPr>
            <a:r>
              <a:rPr lang="en-US" altLang="en-US" sz="3200" dirty="0" smtClean="0"/>
              <a:t>Different levels of attribution certainty needed for different goals</a:t>
            </a:r>
          </a:p>
        </p:txBody>
      </p:sp>
      <p:sp>
        <p:nvSpPr>
          <p:cNvPr id="51203" name="Rectangle 3"/>
          <p:cNvSpPr>
            <a:spLocks noGrp="1" noChangeArrowheads="1"/>
          </p:cNvSpPr>
          <p:nvPr>
            <p:ph type="body" idx="1"/>
          </p:nvPr>
        </p:nvSpPr>
        <p:spPr>
          <a:xfrm>
            <a:off x="457200" y="1361320"/>
            <a:ext cx="8229600" cy="4658479"/>
          </a:xfrm>
        </p:spPr>
        <p:txBody>
          <a:bodyPr/>
          <a:lstStyle/>
          <a:p>
            <a:pPr eaLnBrk="1" hangingPunct="1">
              <a:lnSpc>
                <a:spcPct val="90000"/>
              </a:lnSpc>
            </a:pPr>
            <a:r>
              <a:rPr lang="en-US" altLang="en-US" sz="2400" dirty="0" smtClean="0"/>
              <a:t>In criminal prosecutions</a:t>
            </a:r>
          </a:p>
          <a:p>
            <a:pPr lvl="1" eaLnBrk="1" hangingPunct="1">
              <a:lnSpc>
                <a:spcPct val="90000"/>
              </a:lnSpc>
            </a:pPr>
            <a:r>
              <a:rPr lang="en-US" altLang="en-US" sz="2200" dirty="0" smtClean="0"/>
              <a:t>“beyond a reasonable doubt” </a:t>
            </a:r>
          </a:p>
          <a:p>
            <a:pPr lvl="1" eaLnBrk="1" hangingPunct="1">
              <a:lnSpc>
                <a:spcPct val="90000"/>
              </a:lnSpc>
            </a:pPr>
            <a:r>
              <a:rPr lang="en-US" altLang="en-US" sz="2200" dirty="0" smtClean="0"/>
              <a:t>“clear and compelling”</a:t>
            </a:r>
          </a:p>
          <a:p>
            <a:pPr lvl="1" eaLnBrk="1" hangingPunct="1">
              <a:lnSpc>
                <a:spcPct val="90000"/>
              </a:lnSpc>
            </a:pPr>
            <a:r>
              <a:rPr lang="en-US" altLang="en-US" sz="2200" dirty="0" smtClean="0"/>
              <a:t>“preponderance of the evidence” </a:t>
            </a:r>
          </a:p>
          <a:p>
            <a:pPr lvl="1" eaLnBrk="1" hangingPunct="1">
              <a:lnSpc>
                <a:spcPct val="90000"/>
              </a:lnSpc>
            </a:pPr>
            <a:r>
              <a:rPr lang="en-US" altLang="en-US" sz="2200" dirty="0" smtClean="0"/>
              <a:t>Must convince an impartial jury/judge</a:t>
            </a:r>
          </a:p>
          <a:p>
            <a:pPr lvl="1" eaLnBrk="1" hangingPunct="1">
              <a:lnSpc>
                <a:spcPct val="90000"/>
              </a:lnSpc>
            </a:pPr>
            <a:endParaRPr lang="en-US" altLang="en-US" sz="2200" dirty="0" smtClean="0"/>
          </a:p>
          <a:p>
            <a:pPr eaLnBrk="1" hangingPunct="1">
              <a:lnSpc>
                <a:spcPct val="90000"/>
              </a:lnSpc>
            </a:pPr>
            <a:r>
              <a:rPr lang="en-US" altLang="en-US" sz="2400" dirty="0" smtClean="0"/>
              <a:t>In national security decision making</a:t>
            </a:r>
          </a:p>
          <a:p>
            <a:pPr lvl="1" eaLnBrk="1" hangingPunct="1">
              <a:lnSpc>
                <a:spcPct val="90000"/>
              </a:lnSpc>
            </a:pPr>
            <a:r>
              <a:rPr lang="en-US" altLang="en-US" sz="2200" dirty="0" smtClean="0"/>
              <a:t>Standards for taking action are much less formal.</a:t>
            </a:r>
          </a:p>
          <a:p>
            <a:pPr lvl="1" eaLnBrk="1" hangingPunct="1">
              <a:lnSpc>
                <a:spcPct val="90000"/>
              </a:lnSpc>
            </a:pPr>
            <a:r>
              <a:rPr lang="en-US" altLang="en-US" sz="2200" dirty="0" smtClean="0"/>
              <a:t>“due process” and “rights of accused” have analogs that are weak at best.</a:t>
            </a:r>
          </a:p>
          <a:p>
            <a:pPr lvl="1" eaLnBrk="1" hangingPunct="1">
              <a:lnSpc>
                <a:spcPct val="90000"/>
              </a:lnSpc>
            </a:pPr>
            <a:r>
              <a:rPr lang="en-US" altLang="en-US" sz="2200" dirty="0" smtClean="0"/>
              <a:t>Must convince ourselves and opinion in other nations</a:t>
            </a:r>
          </a:p>
          <a:p>
            <a:pPr lvl="1" eaLnBrk="1" hangingPunct="1">
              <a:lnSpc>
                <a:spcPct val="90000"/>
              </a:lnSpc>
            </a:pPr>
            <a:r>
              <a:rPr lang="en-US" altLang="en-US" sz="2200" dirty="0" smtClean="0">
                <a:ea typeface="ＭＳ Ｐゴシック" panose="020B0600070205080204" pitchFamily="34" charset="-128"/>
              </a:rPr>
              <a:t>Assigning political responsibility is a political act, not a technological problem.  </a:t>
            </a:r>
          </a:p>
          <a:p>
            <a:pPr lvl="1" eaLnBrk="1" hangingPunct="1">
              <a:lnSpc>
                <a:spcPct val="90000"/>
              </a:lnSpc>
            </a:pPr>
            <a:endParaRPr lang="en-US" altLang="en-US" sz="2200" dirty="0" smtClean="0"/>
          </a:p>
          <a:p>
            <a:pPr lvl="2" eaLnBrk="1" hangingPunct="1">
              <a:lnSpc>
                <a:spcPct val="90000"/>
              </a:lnSpc>
            </a:pPr>
            <a:endParaRPr lang="en-US" altLang="en-US" sz="1800" dirty="0" smtClean="0"/>
          </a:p>
        </p:txBody>
      </p:sp>
      <p:sp>
        <p:nvSpPr>
          <p:cNvPr id="51204" name="Date Placeholder 1"/>
          <p:cNvSpPr>
            <a:spLocks noGrp="1"/>
          </p:cNvSpPr>
          <p:nvPr>
            <p:ph type="dt" sz="quarter" idx="10"/>
          </p:nvPr>
        </p:nvSpPr>
        <p:spPr>
          <a:noFill/>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n-US" altLang="en-US" smtClean="0">
                <a:solidFill>
                  <a:srgbClr val="000000"/>
                </a:solidFill>
              </a:rPr>
              <a:t>5/23/2017</a:t>
            </a:r>
          </a:p>
        </p:txBody>
      </p:sp>
      <p:sp>
        <p:nvSpPr>
          <p:cNvPr id="51205" name="Slide Number Placeholder 2"/>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E1E1D7FA-D0E1-439E-96CD-FBF750DD0A85}" type="slidenum">
              <a:rPr lang="en-US" altLang="en-US" sz="1400">
                <a:solidFill>
                  <a:srgbClr val="000000"/>
                </a:solidFill>
              </a:rPr>
              <a:pPr>
                <a:spcBef>
                  <a:spcPct val="0"/>
                </a:spcBef>
                <a:buFontTx/>
                <a:buNone/>
              </a:pPr>
              <a:t>51</a:t>
            </a:fld>
            <a:endParaRPr lang="en-US" altLang="en-US" sz="1400">
              <a:solidFill>
                <a:srgbClr val="000000"/>
              </a:solidFill>
            </a:endParaRPr>
          </a:p>
        </p:txBody>
      </p:sp>
    </p:spTree>
    <p:extLst>
      <p:ext uri="{BB962C8B-B14F-4D97-AF65-F5344CB8AC3E}">
        <p14:creationId xmlns:p14="http://schemas.microsoft.com/office/powerpoint/2010/main" val="376473148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5"/>
          <p:cNvSpPr>
            <a:spLocks noGrp="1"/>
          </p:cNvSpPr>
          <p:nvPr>
            <p:ph type="ctrTitle"/>
          </p:nvPr>
        </p:nvSpPr>
        <p:spPr/>
        <p:txBody>
          <a:bodyPr/>
          <a:lstStyle/>
          <a:p>
            <a:r>
              <a:rPr lang="en-US" altLang="en-US" dirty="0" smtClean="0"/>
              <a:t>On deterrence</a:t>
            </a:r>
          </a:p>
        </p:txBody>
      </p:sp>
      <p:sp>
        <p:nvSpPr>
          <p:cNvPr id="32771" name="Subtitle 6"/>
          <p:cNvSpPr>
            <a:spLocks noGrp="1"/>
          </p:cNvSpPr>
          <p:nvPr>
            <p:ph type="subTitle" idx="1"/>
          </p:nvPr>
        </p:nvSpPr>
        <p:spPr/>
        <p:txBody>
          <a:bodyPr/>
          <a:lstStyle/>
          <a:p>
            <a:endParaRPr lang="en-US" altLang="en-US" smtClean="0"/>
          </a:p>
        </p:txBody>
      </p:sp>
      <p:sp>
        <p:nvSpPr>
          <p:cNvPr id="32772" name="Date Placeholder 3"/>
          <p:cNvSpPr>
            <a:spLocks noGrp="1"/>
          </p:cNvSpPr>
          <p:nvPr>
            <p:ph type="dt" sz="quarter" idx="10"/>
          </p:nvPr>
        </p:nvSpPr>
        <p:spPr>
          <a:noFill/>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en-US" sz="1400" smtClean="0"/>
              <a:t>5/23/2017</a:t>
            </a:r>
          </a:p>
        </p:txBody>
      </p:sp>
      <p:sp>
        <p:nvSpPr>
          <p:cNvPr id="32773" name="Slide Number Placeholder 4"/>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05ED014C-104B-4300-A60E-539F3EAEC8D5}" type="slidenum">
              <a:rPr lang="en-US" altLang="en-US" sz="1400" smtClean="0"/>
              <a:pPr>
                <a:spcBef>
                  <a:spcPct val="0"/>
                </a:spcBef>
                <a:buFontTx/>
                <a:buNone/>
              </a:pPr>
              <a:t>52</a:t>
            </a:fld>
            <a:endParaRPr lang="en-US" altLang="en-US" sz="1400" smtClean="0"/>
          </a:p>
        </p:txBody>
      </p:sp>
    </p:spTree>
    <p:extLst>
      <p:ext uri="{BB962C8B-B14F-4D97-AF65-F5344CB8AC3E}">
        <p14:creationId xmlns:p14="http://schemas.microsoft.com/office/powerpoint/2010/main" val="185763331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ltLang="en-US" smtClean="0"/>
              <a:t>Why deterrence?</a:t>
            </a:r>
          </a:p>
        </p:txBody>
      </p:sp>
      <p:sp>
        <p:nvSpPr>
          <p:cNvPr id="33795" name="Rectangle 3"/>
          <p:cNvSpPr>
            <a:spLocks noGrp="1" noChangeArrowheads="1"/>
          </p:cNvSpPr>
          <p:nvPr>
            <p:ph type="body" idx="1"/>
          </p:nvPr>
        </p:nvSpPr>
        <p:spPr/>
        <p:txBody>
          <a:bodyPr/>
          <a:lstStyle/>
          <a:p>
            <a:pPr eaLnBrk="1" hangingPunct="1">
              <a:lnSpc>
                <a:spcPct val="90000"/>
              </a:lnSpc>
            </a:pPr>
            <a:r>
              <a:rPr lang="en-US" altLang="en-US" sz="2800" smtClean="0"/>
              <a:t>Passive defense is inadequate and eventually will fail; law enforcement actions are too slow and uncertain in outcome.</a:t>
            </a:r>
          </a:p>
          <a:p>
            <a:pPr eaLnBrk="1" hangingPunct="1">
              <a:lnSpc>
                <a:spcPct val="90000"/>
              </a:lnSpc>
            </a:pPr>
            <a:r>
              <a:rPr lang="en-US" altLang="en-US" sz="2800" smtClean="0"/>
              <a:t>Attacker can choose time/place of attack, and need only succeed once, while defender must succeed everywhere all of the time.</a:t>
            </a:r>
          </a:p>
          <a:p>
            <a:pPr eaLnBrk="1" hangingPunct="1">
              <a:lnSpc>
                <a:spcPct val="90000"/>
              </a:lnSpc>
            </a:pPr>
            <a:r>
              <a:rPr lang="en-US" altLang="en-US" sz="2800" smtClean="0"/>
              <a:t>Thus, must persuade would-be attacker to refrain from attacking.</a:t>
            </a:r>
          </a:p>
          <a:p>
            <a:pPr eaLnBrk="1" hangingPunct="1">
              <a:lnSpc>
                <a:spcPct val="90000"/>
              </a:lnSpc>
            </a:pPr>
            <a:r>
              <a:rPr lang="en-US" altLang="en-US" sz="2800" smtClean="0"/>
              <a:t>Deterrence seems like the inevitable choice in an offense-dominant world.</a:t>
            </a:r>
          </a:p>
          <a:p>
            <a:pPr lvl="1" eaLnBrk="1" hangingPunct="1">
              <a:lnSpc>
                <a:spcPct val="90000"/>
              </a:lnSpc>
              <a:buFontTx/>
              <a:buNone/>
            </a:pPr>
            <a:endParaRPr lang="en-US" altLang="en-US" sz="2400" smtClean="0"/>
          </a:p>
        </p:txBody>
      </p:sp>
      <p:sp>
        <p:nvSpPr>
          <p:cNvPr id="33796" name="Date Placeholder 1"/>
          <p:cNvSpPr>
            <a:spLocks noGrp="1"/>
          </p:cNvSpPr>
          <p:nvPr>
            <p:ph type="dt" sz="quarter" idx="10"/>
          </p:nvPr>
        </p:nvSpPr>
        <p:spPr>
          <a:noFill/>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en-US" sz="1400" smtClean="0"/>
              <a:t>5/23/2017</a:t>
            </a:r>
          </a:p>
        </p:txBody>
      </p:sp>
      <p:sp>
        <p:nvSpPr>
          <p:cNvPr id="33797" name="Slide Number Placeholder 3"/>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4EB6139D-D225-4DAC-9BF6-32EB1A486D14}" type="slidenum">
              <a:rPr lang="en-US" altLang="en-US" sz="1400" smtClean="0"/>
              <a:pPr>
                <a:spcBef>
                  <a:spcPct val="0"/>
                </a:spcBef>
                <a:buFontTx/>
                <a:buNone/>
              </a:pPr>
              <a:t>53</a:t>
            </a:fld>
            <a:endParaRPr lang="en-US" altLang="en-US" sz="1400" smtClean="0"/>
          </a:p>
        </p:txBody>
      </p:sp>
    </p:spTree>
    <p:extLst>
      <p:ext uri="{BB962C8B-B14F-4D97-AF65-F5344CB8AC3E}">
        <p14:creationId xmlns:p14="http://schemas.microsoft.com/office/powerpoint/2010/main" val="198760294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457200" y="228600"/>
            <a:ext cx="8229600" cy="1143000"/>
          </a:xfrm>
        </p:spPr>
        <p:txBody>
          <a:bodyPr/>
          <a:lstStyle/>
          <a:p>
            <a:r>
              <a:rPr lang="en-US" altLang="en-US" sz="3600" smtClean="0"/>
              <a:t>On cyber deterrence</a:t>
            </a:r>
          </a:p>
        </p:txBody>
      </p:sp>
      <p:sp>
        <p:nvSpPr>
          <p:cNvPr id="35843" name="Content Placeholder 2"/>
          <p:cNvSpPr>
            <a:spLocks noGrp="1"/>
          </p:cNvSpPr>
          <p:nvPr>
            <p:ph idx="1"/>
          </p:nvPr>
        </p:nvSpPr>
        <p:spPr>
          <a:xfrm>
            <a:off x="457200" y="1357313"/>
            <a:ext cx="8229600" cy="4525962"/>
          </a:xfrm>
        </p:spPr>
        <p:txBody>
          <a:bodyPr/>
          <a:lstStyle/>
          <a:p>
            <a:r>
              <a:rPr lang="en-US" altLang="en-US" sz="2600" b="1" smtClean="0"/>
              <a:t>What hostile cyber action is to be deterred?</a:t>
            </a:r>
          </a:p>
          <a:p>
            <a:pPr lvl="1"/>
            <a:r>
              <a:rPr lang="en-US" altLang="en-US" sz="2600" smtClean="0"/>
              <a:t>Low end/high end?</a:t>
            </a:r>
          </a:p>
          <a:p>
            <a:r>
              <a:rPr lang="en-US" altLang="en-US" sz="2600" b="1" smtClean="0"/>
              <a:t>Who is being deterred?</a:t>
            </a:r>
          </a:p>
          <a:p>
            <a:pPr lvl="1"/>
            <a:r>
              <a:rPr lang="en-US" altLang="en-US" sz="2600" smtClean="0"/>
              <a:t>Threatened responses must be tailored.</a:t>
            </a:r>
          </a:p>
          <a:p>
            <a:r>
              <a:rPr lang="en-US" altLang="en-US" sz="2600" b="1" smtClean="0"/>
              <a:t>What response should be threatened to deter that action?</a:t>
            </a:r>
          </a:p>
          <a:p>
            <a:pPr lvl="1"/>
            <a:r>
              <a:rPr lang="en-US" altLang="en-US" sz="2600" smtClean="0"/>
              <a:t>A wide range of actions possible</a:t>
            </a:r>
          </a:p>
          <a:p>
            <a:r>
              <a:rPr lang="en-US" altLang="en-US" sz="2600" b="1" smtClean="0"/>
              <a:t>What is needed to make the response credible?</a:t>
            </a:r>
          </a:p>
          <a:p>
            <a:pPr lvl="1"/>
            <a:r>
              <a:rPr lang="en-US" altLang="en-US" sz="2200" smtClean="0"/>
              <a:t>Capability</a:t>
            </a:r>
          </a:p>
          <a:p>
            <a:pPr lvl="1"/>
            <a:r>
              <a:rPr lang="en-US" altLang="en-US" sz="2200" smtClean="0"/>
              <a:t>Attribution</a:t>
            </a:r>
          </a:p>
        </p:txBody>
      </p:sp>
      <p:sp>
        <p:nvSpPr>
          <p:cNvPr id="35844" name="Date Placeholder 3"/>
          <p:cNvSpPr>
            <a:spLocks noGrp="1"/>
          </p:cNvSpPr>
          <p:nvPr>
            <p:ph type="dt" sz="quarter" idx="10"/>
          </p:nvPr>
        </p:nvSpPr>
        <p:spPr>
          <a:noFill/>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en-US" sz="1400" smtClean="0"/>
              <a:t>5/23/2017</a:t>
            </a:r>
          </a:p>
        </p:txBody>
      </p:sp>
      <p:sp>
        <p:nvSpPr>
          <p:cNvPr id="35845" name="Slide Number Placeholder 4"/>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1760E2F3-281B-41BF-971F-394155879792}" type="slidenum">
              <a:rPr lang="en-US" altLang="en-US" sz="1400" smtClean="0"/>
              <a:pPr>
                <a:spcBef>
                  <a:spcPct val="0"/>
                </a:spcBef>
                <a:buFontTx/>
                <a:buNone/>
              </a:pPr>
              <a:t>54</a:t>
            </a:fld>
            <a:endParaRPr lang="en-US" altLang="en-US" sz="1400" smtClean="0"/>
          </a:p>
        </p:txBody>
      </p:sp>
    </p:spTree>
    <p:extLst>
      <p:ext uri="{BB962C8B-B14F-4D97-AF65-F5344CB8AC3E}">
        <p14:creationId xmlns:p14="http://schemas.microsoft.com/office/powerpoint/2010/main" val="210985376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r>
              <a:rPr lang="en-US" altLang="en-US" sz="3000" b="1" smtClean="0"/>
              <a:t>What hostile cyber action is to be deterred?</a:t>
            </a:r>
          </a:p>
        </p:txBody>
      </p:sp>
      <p:sp>
        <p:nvSpPr>
          <p:cNvPr id="33795" name="Content Placeholder 2"/>
          <p:cNvSpPr>
            <a:spLocks noGrp="1"/>
          </p:cNvSpPr>
          <p:nvPr>
            <p:ph idx="1"/>
          </p:nvPr>
        </p:nvSpPr>
        <p:spPr>
          <a:xfrm>
            <a:off x="457200" y="1295400"/>
            <a:ext cx="8229600" cy="4830763"/>
          </a:xfrm>
        </p:spPr>
        <p:txBody>
          <a:bodyPr/>
          <a:lstStyle/>
          <a:p>
            <a:pPr>
              <a:defRPr/>
            </a:pPr>
            <a:r>
              <a:rPr lang="en-US" altLang="en-US" sz="2800" dirty="0" smtClean="0">
                <a:ea typeface="+mn-ea"/>
              </a:rPr>
              <a:t>Hostile cyber actions can span a very wide range.</a:t>
            </a:r>
          </a:p>
          <a:p>
            <a:pPr>
              <a:defRPr/>
            </a:pPr>
            <a:r>
              <a:rPr lang="en-US" altLang="en-US" sz="2800" dirty="0" smtClean="0">
                <a:ea typeface="+mn-ea"/>
              </a:rPr>
              <a:t>Low-end actions are frequent, not particularly harmful, and may not need to be deterred.</a:t>
            </a:r>
          </a:p>
          <a:p>
            <a:pPr>
              <a:defRPr/>
            </a:pPr>
            <a:r>
              <a:rPr lang="en-US" altLang="en-US" sz="2800" dirty="0" smtClean="0">
                <a:ea typeface="+mn-ea"/>
              </a:rPr>
              <a:t>High-end actions are infrequent, very harmful, and need to be deterred.</a:t>
            </a:r>
          </a:p>
          <a:p>
            <a:pPr marL="0" indent="0">
              <a:buFontTx/>
              <a:buNone/>
              <a:defRPr/>
            </a:pPr>
            <a:endParaRPr lang="en-US" altLang="en-US" sz="2800" b="1" dirty="0" smtClean="0">
              <a:ea typeface="+mn-ea"/>
            </a:endParaRPr>
          </a:p>
          <a:p>
            <a:pPr marL="0" indent="0">
              <a:buFontTx/>
              <a:buNone/>
              <a:defRPr/>
            </a:pPr>
            <a:r>
              <a:rPr lang="en-US" altLang="en-US" sz="2800" b="1" dirty="0" smtClean="0">
                <a:ea typeface="+mn-ea"/>
              </a:rPr>
              <a:t>Not everything bad can or should be deterred. What is the dividing line between these two kinds of action?</a:t>
            </a:r>
          </a:p>
          <a:p>
            <a:pPr>
              <a:defRPr/>
            </a:pPr>
            <a:endParaRPr lang="en-US" altLang="en-US" sz="2800" dirty="0" smtClean="0">
              <a:ea typeface="+mn-ea"/>
            </a:endParaRPr>
          </a:p>
        </p:txBody>
      </p:sp>
      <p:sp>
        <p:nvSpPr>
          <p:cNvPr id="56324" name="Date Placeholder 3"/>
          <p:cNvSpPr>
            <a:spLocks noGrp="1"/>
          </p:cNvSpPr>
          <p:nvPr>
            <p:ph type="dt" sz="quarter" idx="10"/>
          </p:nvPr>
        </p:nvSpPr>
        <p:spPr>
          <a:noFill/>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en-US" sz="1400" smtClean="0"/>
              <a:t>5/23/2017</a:t>
            </a:r>
          </a:p>
        </p:txBody>
      </p:sp>
      <p:sp>
        <p:nvSpPr>
          <p:cNvPr id="56325" name="Slide Number Placeholder 4"/>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51FD300D-88CB-45FF-B8F2-FA94B9F34EF5}" type="slidenum">
              <a:rPr lang="en-US" altLang="en-US" sz="1400" smtClean="0"/>
              <a:pPr>
                <a:spcBef>
                  <a:spcPct val="0"/>
                </a:spcBef>
                <a:buFontTx/>
                <a:buNone/>
              </a:pPr>
              <a:t>55</a:t>
            </a:fld>
            <a:endParaRPr lang="en-US" altLang="en-US" sz="1400" smtClean="0"/>
          </a:p>
        </p:txBody>
      </p:sp>
    </p:spTree>
    <p:extLst>
      <p:ext uri="{BB962C8B-B14F-4D97-AF65-F5344CB8AC3E}">
        <p14:creationId xmlns:p14="http://schemas.microsoft.com/office/powerpoint/2010/main" val="41056473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463550" y="152400"/>
            <a:ext cx="8229600" cy="1143000"/>
          </a:xfrm>
        </p:spPr>
        <p:txBody>
          <a:bodyPr/>
          <a:lstStyle/>
          <a:p>
            <a:r>
              <a:rPr lang="en-US" altLang="en-US" sz="3000" smtClean="0"/>
              <a:t>Examples of undesirable cyberactivity</a:t>
            </a:r>
          </a:p>
        </p:txBody>
      </p:sp>
      <p:sp>
        <p:nvSpPr>
          <p:cNvPr id="58371" name="Content Placeholder 2"/>
          <p:cNvSpPr>
            <a:spLocks noGrp="1"/>
          </p:cNvSpPr>
          <p:nvPr>
            <p:ph idx="1"/>
          </p:nvPr>
        </p:nvSpPr>
        <p:spPr>
          <a:xfrm>
            <a:off x="463550" y="1066800"/>
            <a:ext cx="8229600" cy="4745038"/>
          </a:xfrm>
        </p:spPr>
        <p:txBody>
          <a:bodyPr/>
          <a:lstStyle/>
          <a:p>
            <a:r>
              <a:rPr lang="en-US" altLang="en-US" sz="2200" dirty="0" smtClean="0"/>
              <a:t>A teenager defacing a military web site.</a:t>
            </a:r>
          </a:p>
          <a:p>
            <a:r>
              <a:rPr lang="en-US" altLang="en-US" sz="2200" dirty="0" smtClean="0"/>
              <a:t>Criminals hacking bank accounts of defense contractor.</a:t>
            </a:r>
          </a:p>
          <a:p>
            <a:r>
              <a:rPr lang="en-US" altLang="en-US" sz="2200" dirty="0" smtClean="0"/>
              <a:t>A nation stealing plans for a new jet fighter.</a:t>
            </a:r>
          </a:p>
          <a:p>
            <a:r>
              <a:rPr lang="en-US" altLang="en-US" sz="2200" dirty="0" smtClean="0"/>
              <a:t>Terrorists using the Internet for recruiting, fundraising, propaganda, and communications.</a:t>
            </a:r>
          </a:p>
          <a:p>
            <a:r>
              <a:rPr lang="en-US" altLang="en-US" sz="2200" dirty="0" smtClean="0"/>
              <a:t>A nation stealing intellectual property stored in the computers of another nation</a:t>
            </a:r>
            <a:r>
              <a:rPr lang="ja-JP" altLang="en-US" sz="2200" dirty="0" smtClean="0"/>
              <a:t>’</a:t>
            </a:r>
            <a:r>
              <a:rPr lang="en-US" altLang="ja-JP" sz="2200" dirty="0" smtClean="0"/>
              <a:t>s commercial firms.</a:t>
            </a:r>
          </a:p>
          <a:p>
            <a:r>
              <a:rPr lang="en-US" altLang="en-US" sz="2200" dirty="0" smtClean="0"/>
              <a:t>A military operation in which computers are used as supporting elements.</a:t>
            </a:r>
          </a:p>
          <a:p>
            <a:r>
              <a:rPr lang="en-US" altLang="en-US" sz="2200" dirty="0" smtClean="0"/>
              <a:t>A criminal causing massive physical damage to a steel mill.</a:t>
            </a:r>
          </a:p>
          <a:p>
            <a:r>
              <a:rPr lang="en-US" altLang="en-US" sz="2200" dirty="0" smtClean="0"/>
              <a:t>A nation stealing all of a government</a:t>
            </a:r>
            <a:r>
              <a:rPr lang="ja-JP" altLang="en-US" sz="2200" dirty="0" smtClean="0"/>
              <a:t>’</a:t>
            </a:r>
            <a:r>
              <a:rPr lang="en-US" altLang="ja-JP" sz="2200" dirty="0" smtClean="0"/>
              <a:t>s personnel records.</a:t>
            </a:r>
          </a:p>
          <a:p>
            <a:r>
              <a:rPr lang="en-US" altLang="en-US" sz="2200" dirty="0" smtClean="0"/>
              <a:t>A nation causing a commercial airliner to crash.</a:t>
            </a:r>
          </a:p>
          <a:p>
            <a:pPr algn="ctr">
              <a:buFontTx/>
              <a:buNone/>
            </a:pPr>
            <a:r>
              <a:rPr lang="en-US" altLang="en-US" sz="2200" b="1" dirty="0" smtClean="0"/>
              <a:t>Not all are high-end actions that must be deterred.</a:t>
            </a:r>
          </a:p>
          <a:p>
            <a:endParaRPr lang="en-US" altLang="en-US" sz="2200" dirty="0" smtClean="0"/>
          </a:p>
        </p:txBody>
      </p:sp>
      <p:sp>
        <p:nvSpPr>
          <p:cNvPr id="58372" name="Date Placeholder 3"/>
          <p:cNvSpPr>
            <a:spLocks noGrp="1"/>
          </p:cNvSpPr>
          <p:nvPr>
            <p:ph type="dt" sz="quarter" idx="10"/>
          </p:nvPr>
        </p:nvSpPr>
        <p:spPr>
          <a:noFill/>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en-US" sz="1400" smtClean="0"/>
              <a:t>5/23/2017</a:t>
            </a:r>
          </a:p>
        </p:txBody>
      </p:sp>
      <p:sp>
        <p:nvSpPr>
          <p:cNvPr id="58373" name="Slide Number Placeholder 4"/>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0C6ECC77-2FC6-4A21-AF9B-D9CCF191E077}" type="slidenum">
              <a:rPr lang="en-US" altLang="en-US" sz="1400" smtClean="0"/>
              <a:pPr>
                <a:spcBef>
                  <a:spcPct val="0"/>
                </a:spcBef>
                <a:buFontTx/>
                <a:buNone/>
              </a:pPr>
              <a:t>56</a:t>
            </a:fld>
            <a:endParaRPr lang="en-US" altLang="en-US" sz="1400" smtClean="0"/>
          </a:p>
        </p:txBody>
      </p:sp>
    </p:spTree>
    <p:extLst>
      <p:ext uri="{BB962C8B-B14F-4D97-AF65-F5344CB8AC3E}">
        <p14:creationId xmlns:p14="http://schemas.microsoft.com/office/powerpoint/2010/main" val="397594598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457200" y="274638"/>
            <a:ext cx="8229600" cy="639762"/>
          </a:xfrm>
        </p:spPr>
        <p:txBody>
          <a:bodyPr/>
          <a:lstStyle/>
          <a:p>
            <a:pPr>
              <a:defRPr/>
            </a:pPr>
            <a:r>
              <a:rPr lang="en-US" sz="3000" b="1" dirty="0">
                <a:cs typeface="+mj-cs"/>
              </a:rPr>
              <a:t>Who is being deterred? </a:t>
            </a:r>
          </a:p>
        </p:txBody>
      </p:sp>
      <p:sp>
        <p:nvSpPr>
          <p:cNvPr id="3" name="Content Placeholder 2"/>
          <p:cNvSpPr>
            <a:spLocks noGrp="1"/>
          </p:cNvSpPr>
          <p:nvPr>
            <p:ph idx="1"/>
          </p:nvPr>
        </p:nvSpPr>
        <p:spPr>
          <a:xfrm>
            <a:off x="457200" y="1143000"/>
            <a:ext cx="8229600" cy="4983163"/>
          </a:xfrm>
        </p:spPr>
        <p:txBody>
          <a:bodyPr/>
          <a:lstStyle/>
          <a:p>
            <a:pPr eaLnBrk="1" hangingPunct="1">
              <a:lnSpc>
                <a:spcPct val="80000"/>
              </a:lnSpc>
            </a:pPr>
            <a:r>
              <a:rPr lang="en-US" altLang="en-US" sz="2800" dirty="0" smtClean="0">
                <a:ea typeface="ＭＳ Ｐゴシック" panose="020B0600070205080204" pitchFamily="34" charset="-128"/>
              </a:rPr>
              <a:t>The leadership of another nation?</a:t>
            </a:r>
          </a:p>
          <a:p>
            <a:pPr eaLnBrk="1" hangingPunct="1">
              <a:lnSpc>
                <a:spcPct val="80000"/>
              </a:lnSpc>
            </a:pPr>
            <a:r>
              <a:rPr lang="en-US" altLang="en-US" sz="2800" dirty="0" smtClean="0">
                <a:ea typeface="ＭＳ Ｐゴシック" panose="020B0600070205080204" pitchFamily="34" charset="-128"/>
              </a:rPr>
              <a:t>Rogue elements of another nation’s government?</a:t>
            </a:r>
          </a:p>
          <a:p>
            <a:pPr eaLnBrk="1" hangingPunct="1">
              <a:lnSpc>
                <a:spcPct val="80000"/>
              </a:lnSpc>
            </a:pPr>
            <a:r>
              <a:rPr lang="en-US" altLang="en-US" sz="2800" dirty="0" smtClean="0">
                <a:ea typeface="ＭＳ Ｐゴシック" panose="020B0600070205080204" pitchFamily="34" charset="-128"/>
              </a:rPr>
              <a:t>Subnational terrorist groups (maybe state sponsored)?</a:t>
            </a:r>
          </a:p>
          <a:p>
            <a:pPr eaLnBrk="1" hangingPunct="1">
              <a:lnSpc>
                <a:spcPct val="80000"/>
              </a:lnSpc>
            </a:pPr>
            <a:r>
              <a:rPr lang="en-US" altLang="en-US" sz="2800" dirty="0" smtClean="0">
                <a:ea typeface="ＭＳ Ｐゴシック" panose="020B0600070205080204" pitchFamily="34" charset="-128"/>
              </a:rPr>
              <a:t>Criminal organizations?</a:t>
            </a:r>
          </a:p>
          <a:p>
            <a:pPr eaLnBrk="1" hangingPunct="1">
              <a:lnSpc>
                <a:spcPct val="80000"/>
              </a:lnSpc>
            </a:pPr>
            <a:r>
              <a:rPr lang="en-US" altLang="en-US" sz="2800" dirty="0" smtClean="0">
                <a:ea typeface="ＭＳ Ｐゴシック" panose="020B0600070205080204" pitchFamily="34" charset="-128"/>
              </a:rPr>
              <a:t>Individual criminals?</a:t>
            </a:r>
          </a:p>
          <a:p>
            <a:pPr eaLnBrk="1" hangingPunct="1">
              <a:lnSpc>
                <a:spcPct val="80000"/>
              </a:lnSpc>
            </a:pPr>
            <a:r>
              <a:rPr lang="en-US" altLang="en-US" sz="2800" dirty="0" smtClean="0">
                <a:ea typeface="ＭＳ Ｐゴシック" panose="020B0600070205080204" pitchFamily="34" charset="-128"/>
              </a:rPr>
              <a:t>Individual criminals working in loose affiliation?</a:t>
            </a:r>
          </a:p>
          <a:p>
            <a:pPr eaLnBrk="1" hangingPunct="1">
              <a:lnSpc>
                <a:spcPct val="80000"/>
              </a:lnSpc>
            </a:pPr>
            <a:r>
              <a:rPr lang="en-US" altLang="en-US" sz="2800" dirty="0" smtClean="0">
                <a:ea typeface="ＭＳ Ｐゴシック" panose="020B0600070205080204" pitchFamily="34" charset="-128"/>
              </a:rPr>
              <a:t>Private citizens (e.g., students taking final exams, lone hackers seeking fame and glory)</a:t>
            </a:r>
          </a:p>
          <a:p>
            <a:pPr eaLnBrk="1" hangingPunct="1">
              <a:lnSpc>
                <a:spcPct val="80000"/>
              </a:lnSpc>
              <a:buFontTx/>
              <a:buNone/>
            </a:pPr>
            <a:r>
              <a:rPr lang="en-US" altLang="en-US" sz="2800" b="1" dirty="0" smtClean="0">
                <a:ea typeface="ＭＳ Ｐゴシック" panose="020B0600070205080204" pitchFamily="34" charset="-128"/>
              </a:rPr>
              <a:t>Response must be tailored to the threat actor.</a:t>
            </a:r>
          </a:p>
          <a:p>
            <a:pPr eaLnBrk="1" hangingPunct="1">
              <a:lnSpc>
                <a:spcPct val="80000"/>
              </a:lnSpc>
              <a:buNone/>
            </a:pPr>
            <a:r>
              <a:rPr lang="en-US" altLang="en-US" sz="2800" dirty="0" smtClean="0">
                <a:ea typeface="ＭＳ Ｐゴシック" panose="020B0600070205080204" pitchFamily="34" charset="-128"/>
              </a:rPr>
              <a:t>Note: Many hacking services available for hire…</a:t>
            </a:r>
          </a:p>
          <a:p>
            <a:pPr eaLnBrk="1" hangingPunct="1">
              <a:lnSpc>
                <a:spcPct val="80000"/>
              </a:lnSpc>
              <a:buFontTx/>
              <a:buNone/>
            </a:pPr>
            <a:endParaRPr lang="en-US" altLang="en-US" sz="2800" b="1" dirty="0" smtClean="0">
              <a:ea typeface="ＭＳ Ｐゴシック" panose="020B0600070205080204" pitchFamily="34" charset="-128"/>
            </a:endParaRPr>
          </a:p>
        </p:txBody>
      </p:sp>
      <p:sp>
        <p:nvSpPr>
          <p:cNvPr id="37892" name="Date Placeholder 3"/>
          <p:cNvSpPr>
            <a:spLocks noGrp="1"/>
          </p:cNvSpPr>
          <p:nvPr>
            <p:ph type="dt" sz="quarter" idx="10"/>
          </p:nvPr>
        </p:nvSpPr>
        <p:spPr>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Arial" charset="0"/>
                <a:ea typeface="ＭＳ Ｐゴシック" charset="0"/>
              </a:defRPr>
            </a:lvl1pPr>
            <a:lvl2pPr>
              <a:defRPr sz="28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000">
                <a:solidFill>
                  <a:schemeClr val="tx1"/>
                </a:solidFill>
                <a:latin typeface="Arial" charset="0"/>
                <a:ea typeface="ＭＳ Ｐゴシック" charset="0"/>
              </a:defRPr>
            </a:lvl4pPr>
            <a:lvl5pPr>
              <a:defRPr sz="2000">
                <a:solidFill>
                  <a:schemeClr val="tx1"/>
                </a:solidFill>
                <a:latin typeface="Arial" charset="0"/>
                <a:ea typeface="ＭＳ Ｐゴシック" charset="0"/>
              </a:defRPr>
            </a:lvl5pPr>
            <a:lvl6pPr eaLnBrk="0" hangingPunct="0">
              <a:defRPr sz="2000">
                <a:solidFill>
                  <a:schemeClr val="tx1"/>
                </a:solidFill>
                <a:latin typeface="Arial" charset="0"/>
                <a:ea typeface="ＭＳ Ｐゴシック" charset="0"/>
              </a:defRPr>
            </a:lvl6pPr>
            <a:lvl7pPr eaLnBrk="0" hangingPunct="0">
              <a:defRPr sz="2000">
                <a:solidFill>
                  <a:schemeClr val="tx1"/>
                </a:solidFill>
                <a:latin typeface="Arial" charset="0"/>
                <a:ea typeface="ＭＳ Ｐゴシック" charset="0"/>
              </a:defRPr>
            </a:lvl7pPr>
            <a:lvl8pPr eaLnBrk="0" hangingPunct="0">
              <a:defRPr sz="2000">
                <a:solidFill>
                  <a:schemeClr val="tx1"/>
                </a:solidFill>
                <a:latin typeface="Arial" charset="0"/>
                <a:ea typeface="ＭＳ Ｐゴシック" charset="0"/>
              </a:defRPr>
            </a:lvl8pPr>
            <a:lvl9pPr eaLnBrk="0" hangingPunct="0">
              <a:defRPr sz="2000">
                <a:solidFill>
                  <a:schemeClr val="tx1"/>
                </a:solidFill>
                <a:latin typeface="Arial" charset="0"/>
                <a:ea typeface="ＭＳ Ｐゴシック" charset="0"/>
              </a:defRPr>
            </a:lvl9pPr>
          </a:lstStyle>
          <a:p>
            <a:pPr>
              <a:defRPr/>
            </a:pPr>
            <a:r>
              <a:rPr lang="en-US" sz="1400" smtClean="0"/>
              <a:t>5/23/2017</a:t>
            </a:r>
            <a:endParaRPr lang="en-US" sz="1400" dirty="0"/>
          </a:p>
        </p:txBody>
      </p:sp>
      <p:sp>
        <p:nvSpPr>
          <p:cNvPr id="37893" name="Slide Number Placeholder 4"/>
          <p:cNvSpPr>
            <a:spLocks noGrp="1"/>
          </p:cNvSpPr>
          <p:nvPr>
            <p:ph type="sldNum" sz="quarter" idx="12"/>
          </p:nvPr>
        </p:nvSpPr>
        <p:spPr>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A48ECD97-3980-44B3-8F8E-D58FF4003992}" type="slidenum">
              <a:rPr lang="en-US" altLang="en-US" sz="1400"/>
              <a:pPr/>
              <a:t>57</a:t>
            </a:fld>
            <a:endParaRPr lang="en-US" altLang="en-US" sz="1400"/>
          </a:p>
        </p:txBody>
      </p:sp>
    </p:spTree>
    <p:extLst>
      <p:ext uri="{BB962C8B-B14F-4D97-AF65-F5344CB8AC3E}">
        <p14:creationId xmlns:p14="http://schemas.microsoft.com/office/powerpoint/2010/main" val="90664672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pPr>
              <a:defRPr/>
            </a:pPr>
            <a:r>
              <a:rPr lang="en-US" sz="3600" dirty="0">
                <a:cs typeface="+mj-cs"/>
              </a:rPr>
              <a:t>High-End Attackers vs. Low-End</a:t>
            </a:r>
          </a:p>
        </p:txBody>
      </p:sp>
      <p:sp>
        <p:nvSpPr>
          <p:cNvPr id="54275" name="Content Placeholder 2"/>
          <p:cNvSpPr>
            <a:spLocks noGrp="1"/>
          </p:cNvSpPr>
          <p:nvPr>
            <p:ph idx="1"/>
          </p:nvPr>
        </p:nvSpPr>
        <p:spPr>
          <a:xfrm>
            <a:off x="685800" y="1447800"/>
            <a:ext cx="7772400" cy="4572000"/>
          </a:xfrm>
        </p:spPr>
        <p:txBody>
          <a:bodyPr/>
          <a:lstStyle/>
          <a:p>
            <a:pPr eaLnBrk="1" hangingPunct="1"/>
            <a:r>
              <a:rPr lang="en-US" altLang="en-US" sz="2400" dirty="0" smtClean="0">
                <a:ea typeface="ＭＳ Ｐゴシック" panose="020B0600070205080204" pitchFamily="34" charset="-128"/>
              </a:rPr>
              <a:t>High-end attackers are qualitatively different by virtue of their greater resources—</a:t>
            </a:r>
          </a:p>
          <a:p>
            <a:pPr lvl="1" eaLnBrk="1" hangingPunct="1"/>
            <a:r>
              <a:rPr lang="en-US" altLang="en-US" sz="2400" dirty="0" smtClean="0">
                <a:ea typeface="ＭＳ Ｐゴシック" panose="020B0600070205080204" pitchFamily="34" charset="-128"/>
              </a:rPr>
              <a:t>Money (lots more money available)</a:t>
            </a:r>
          </a:p>
          <a:p>
            <a:pPr lvl="1" eaLnBrk="1" hangingPunct="1"/>
            <a:r>
              <a:rPr lang="en-US" altLang="en-US" sz="2400" dirty="0" smtClean="0">
                <a:ea typeface="ＭＳ Ｐゴシック" panose="020B0600070205080204" pitchFamily="34" charset="-128"/>
              </a:rPr>
              <a:t>Talent (best talent money can buy)</a:t>
            </a:r>
          </a:p>
          <a:p>
            <a:pPr lvl="1" eaLnBrk="1" hangingPunct="1"/>
            <a:r>
              <a:rPr lang="en-US" altLang="en-US" sz="2400" dirty="0" smtClean="0">
                <a:ea typeface="ＭＳ Ｐゴシック" panose="020B0600070205080204" pitchFamily="34" charset="-128"/>
              </a:rPr>
              <a:t>Time (patience is a virtue)</a:t>
            </a:r>
          </a:p>
          <a:p>
            <a:pPr lvl="1" eaLnBrk="1" hangingPunct="1"/>
            <a:r>
              <a:rPr lang="en-US" altLang="en-US" sz="2400" dirty="0" smtClean="0">
                <a:ea typeface="ＭＳ Ｐゴシック" panose="020B0600070205080204" pitchFamily="34" charset="-128"/>
              </a:rPr>
              <a:t>Organizational support and commitment (e.g., can call on intelligence services)</a:t>
            </a:r>
          </a:p>
          <a:p>
            <a:pPr lvl="1" eaLnBrk="1" hangingPunct="1"/>
            <a:r>
              <a:rPr lang="en-US" altLang="en-US" sz="2400" dirty="0" smtClean="0">
                <a:ea typeface="ＭＳ Ｐゴシック" panose="020B0600070205080204" pitchFamily="34" charset="-128"/>
              </a:rPr>
              <a:t>Objectives (not just money; sometimes seek classified info, sometimes seek data alteration in pursuit of national goals)</a:t>
            </a:r>
          </a:p>
        </p:txBody>
      </p:sp>
      <p:sp>
        <p:nvSpPr>
          <p:cNvPr id="54276" name="Date Placeholder 6"/>
          <p:cNvSpPr>
            <a:spLocks noGrp="1"/>
          </p:cNvSpPr>
          <p:nvPr>
            <p:ph type="dt" sz="quarter" idx="10"/>
          </p:nvPr>
        </p:nvSpPr>
        <p:spPr>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Arial" charset="0"/>
                <a:ea typeface="ＭＳ Ｐゴシック" charset="0"/>
              </a:defRPr>
            </a:lvl1pPr>
            <a:lvl2pPr>
              <a:defRPr sz="28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000">
                <a:solidFill>
                  <a:schemeClr val="tx1"/>
                </a:solidFill>
                <a:latin typeface="Arial" charset="0"/>
                <a:ea typeface="ＭＳ Ｐゴシック" charset="0"/>
              </a:defRPr>
            </a:lvl4pPr>
            <a:lvl5pPr>
              <a:defRPr sz="2000">
                <a:solidFill>
                  <a:schemeClr val="tx1"/>
                </a:solidFill>
                <a:latin typeface="Arial" charset="0"/>
                <a:ea typeface="ＭＳ Ｐゴシック" charset="0"/>
              </a:defRPr>
            </a:lvl5pPr>
            <a:lvl6pPr eaLnBrk="0" hangingPunct="0">
              <a:defRPr sz="2000">
                <a:solidFill>
                  <a:schemeClr val="tx1"/>
                </a:solidFill>
                <a:latin typeface="Arial" charset="0"/>
                <a:ea typeface="ＭＳ Ｐゴシック" charset="0"/>
              </a:defRPr>
            </a:lvl6pPr>
            <a:lvl7pPr eaLnBrk="0" hangingPunct="0">
              <a:defRPr sz="2000">
                <a:solidFill>
                  <a:schemeClr val="tx1"/>
                </a:solidFill>
                <a:latin typeface="Arial" charset="0"/>
                <a:ea typeface="ＭＳ Ｐゴシック" charset="0"/>
              </a:defRPr>
            </a:lvl7pPr>
            <a:lvl8pPr eaLnBrk="0" hangingPunct="0">
              <a:defRPr sz="2000">
                <a:solidFill>
                  <a:schemeClr val="tx1"/>
                </a:solidFill>
                <a:latin typeface="Arial" charset="0"/>
                <a:ea typeface="ＭＳ Ｐゴシック" charset="0"/>
              </a:defRPr>
            </a:lvl8pPr>
            <a:lvl9pPr eaLnBrk="0" hangingPunct="0">
              <a:defRPr sz="2000">
                <a:solidFill>
                  <a:schemeClr val="tx1"/>
                </a:solidFill>
                <a:latin typeface="Arial" charset="0"/>
                <a:ea typeface="ＭＳ Ｐゴシック" charset="0"/>
              </a:defRPr>
            </a:lvl9pPr>
          </a:lstStyle>
          <a:p>
            <a:pPr>
              <a:defRPr/>
            </a:pPr>
            <a:r>
              <a:rPr lang="en-US" sz="1400" smtClean="0"/>
              <a:t>5/23/2017</a:t>
            </a:r>
            <a:endParaRPr lang="en-US" sz="1400" dirty="0"/>
          </a:p>
        </p:txBody>
      </p:sp>
      <p:sp>
        <p:nvSpPr>
          <p:cNvPr id="54277" name="Slide Number Placeholder 7"/>
          <p:cNvSpPr>
            <a:spLocks noGrp="1"/>
          </p:cNvSpPr>
          <p:nvPr>
            <p:ph type="sldNum" sz="quarter" idx="12"/>
          </p:nvPr>
        </p:nvSpPr>
        <p:spPr>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13F4CFA4-10B3-409F-9221-1A68945F3CF5}" type="slidenum">
              <a:rPr lang="en-US" altLang="en-US" sz="1400"/>
              <a:pPr/>
              <a:t>58</a:t>
            </a:fld>
            <a:endParaRPr lang="en-US" altLang="en-US" sz="1400"/>
          </a:p>
        </p:txBody>
      </p:sp>
    </p:spTree>
    <p:extLst>
      <p:ext uri="{BB962C8B-B14F-4D97-AF65-F5344CB8AC3E}">
        <p14:creationId xmlns:p14="http://schemas.microsoft.com/office/powerpoint/2010/main" val="185076380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pPr>
              <a:defRPr/>
            </a:pPr>
            <a:r>
              <a:rPr lang="en-US" sz="3000" b="1">
                <a:cs typeface="+mj-cs"/>
              </a:rPr>
              <a:t>What response should be threatened </a:t>
            </a:r>
            <a:br>
              <a:rPr lang="en-US" sz="3000" b="1">
                <a:cs typeface="+mj-cs"/>
              </a:rPr>
            </a:br>
            <a:r>
              <a:rPr lang="en-US" sz="3000" b="1">
                <a:cs typeface="+mj-cs"/>
              </a:rPr>
              <a:t>to deter that action?</a:t>
            </a:r>
          </a:p>
        </p:txBody>
      </p:sp>
      <p:sp>
        <p:nvSpPr>
          <p:cNvPr id="34819" name="Content Placeholder 2"/>
          <p:cNvSpPr>
            <a:spLocks noGrp="1"/>
          </p:cNvSpPr>
          <p:nvPr>
            <p:ph idx="1"/>
          </p:nvPr>
        </p:nvSpPr>
        <p:spPr/>
        <p:txBody>
          <a:bodyPr/>
          <a:lstStyle/>
          <a:p>
            <a:r>
              <a:rPr lang="en-US" altLang="en-US" sz="2400" smtClean="0">
                <a:ea typeface="ＭＳ Ｐゴシック" panose="020B0600070205080204" pitchFamily="34" charset="-128"/>
              </a:rPr>
              <a:t>Responses against undesirable cyber activity when state not involved</a:t>
            </a:r>
          </a:p>
          <a:p>
            <a:endParaRPr lang="en-US" altLang="en-US" sz="2400" smtClean="0">
              <a:ea typeface="ＭＳ Ｐゴシック" panose="020B0600070205080204" pitchFamily="34" charset="-128"/>
            </a:endParaRPr>
          </a:p>
          <a:p>
            <a:r>
              <a:rPr lang="en-US" altLang="en-US" sz="2400" smtClean="0">
                <a:ea typeface="ＭＳ Ｐゴシック" panose="020B0600070205080204" pitchFamily="34" charset="-128"/>
              </a:rPr>
              <a:t>Responses against undesirable cyber activity when state is involved</a:t>
            </a:r>
          </a:p>
          <a:p>
            <a:endParaRPr lang="en-US" altLang="en-US" sz="2400" smtClean="0">
              <a:ea typeface="ＭＳ Ｐゴシック" panose="020B0600070205080204" pitchFamily="34" charset="-128"/>
            </a:endParaRPr>
          </a:p>
          <a:p>
            <a:pPr>
              <a:buFontTx/>
              <a:buNone/>
            </a:pPr>
            <a:r>
              <a:rPr lang="en-US" altLang="en-US" sz="2400" smtClean="0">
                <a:ea typeface="ＭＳ Ｐゴシック" panose="020B0600070205080204" pitchFamily="34" charset="-128"/>
              </a:rPr>
              <a:t>Also, consider blurring of state/nonstate lines – what about national leadership engaging criminal activities?  </a:t>
            </a:r>
          </a:p>
          <a:p>
            <a:endParaRPr lang="en-US" altLang="en-US" sz="2400" smtClean="0">
              <a:ea typeface="ＭＳ Ｐゴシック" panose="020B0600070205080204" pitchFamily="34" charset="-128"/>
            </a:endParaRPr>
          </a:p>
        </p:txBody>
      </p:sp>
      <p:sp>
        <p:nvSpPr>
          <p:cNvPr id="38916" name="Date Placeholder 3"/>
          <p:cNvSpPr>
            <a:spLocks noGrp="1"/>
          </p:cNvSpPr>
          <p:nvPr>
            <p:ph type="dt" sz="quarter" idx="10"/>
          </p:nvPr>
        </p:nvSpPr>
        <p:spPr>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Arial" charset="0"/>
                <a:ea typeface="ＭＳ Ｐゴシック" charset="0"/>
              </a:defRPr>
            </a:lvl1pPr>
            <a:lvl2pPr>
              <a:defRPr sz="28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000">
                <a:solidFill>
                  <a:schemeClr val="tx1"/>
                </a:solidFill>
                <a:latin typeface="Arial" charset="0"/>
                <a:ea typeface="ＭＳ Ｐゴシック" charset="0"/>
              </a:defRPr>
            </a:lvl4pPr>
            <a:lvl5pPr>
              <a:defRPr sz="2000">
                <a:solidFill>
                  <a:schemeClr val="tx1"/>
                </a:solidFill>
                <a:latin typeface="Arial" charset="0"/>
                <a:ea typeface="ＭＳ Ｐゴシック" charset="0"/>
              </a:defRPr>
            </a:lvl5pPr>
            <a:lvl6pPr eaLnBrk="0" hangingPunct="0">
              <a:defRPr sz="2000">
                <a:solidFill>
                  <a:schemeClr val="tx1"/>
                </a:solidFill>
                <a:latin typeface="Arial" charset="0"/>
                <a:ea typeface="ＭＳ Ｐゴシック" charset="0"/>
              </a:defRPr>
            </a:lvl6pPr>
            <a:lvl7pPr eaLnBrk="0" hangingPunct="0">
              <a:defRPr sz="2000">
                <a:solidFill>
                  <a:schemeClr val="tx1"/>
                </a:solidFill>
                <a:latin typeface="Arial" charset="0"/>
                <a:ea typeface="ＭＳ Ｐゴシック" charset="0"/>
              </a:defRPr>
            </a:lvl7pPr>
            <a:lvl8pPr eaLnBrk="0" hangingPunct="0">
              <a:defRPr sz="2000">
                <a:solidFill>
                  <a:schemeClr val="tx1"/>
                </a:solidFill>
                <a:latin typeface="Arial" charset="0"/>
                <a:ea typeface="ＭＳ Ｐゴシック" charset="0"/>
              </a:defRPr>
            </a:lvl8pPr>
            <a:lvl9pPr eaLnBrk="0" hangingPunct="0">
              <a:defRPr sz="2000">
                <a:solidFill>
                  <a:schemeClr val="tx1"/>
                </a:solidFill>
                <a:latin typeface="Arial" charset="0"/>
                <a:ea typeface="ＭＳ Ｐゴシック" charset="0"/>
              </a:defRPr>
            </a:lvl9pPr>
          </a:lstStyle>
          <a:p>
            <a:pPr>
              <a:defRPr/>
            </a:pPr>
            <a:r>
              <a:rPr lang="en-US" sz="1400" smtClean="0"/>
              <a:t>5/23/2017</a:t>
            </a:r>
            <a:endParaRPr lang="en-US" sz="1400" dirty="0"/>
          </a:p>
        </p:txBody>
      </p:sp>
      <p:sp>
        <p:nvSpPr>
          <p:cNvPr id="38917" name="Slide Number Placeholder 4"/>
          <p:cNvSpPr>
            <a:spLocks noGrp="1"/>
          </p:cNvSpPr>
          <p:nvPr>
            <p:ph type="sldNum" sz="quarter" idx="12"/>
          </p:nvPr>
        </p:nvSpPr>
        <p:spPr>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EEF9F560-65D8-41A4-BBD7-0CB7EB093782}" type="slidenum">
              <a:rPr lang="en-US" altLang="en-US" sz="1400"/>
              <a:pPr/>
              <a:t>59</a:t>
            </a:fld>
            <a:endParaRPr lang="en-US" altLang="en-US" sz="1400"/>
          </a:p>
        </p:txBody>
      </p:sp>
    </p:spTree>
    <p:extLst>
      <p:ext uri="{BB962C8B-B14F-4D97-AF65-F5344CB8AC3E}">
        <p14:creationId xmlns:p14="http://schemas.microsoft.com/office/powerpoint/2010/main" val="14453528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457200" y="274638"/>
            <a:ext cx="8229600" cy="868362"/>
          </a:xfrm>
        </p:spPr>
        <p:txBody>
          <a:bodyPr/>
          <a:lstStyle/>
          <a:p>
            <a:pPr eaLnBrk="1" hangingPunct="1"/>
            <a:r>
              <a:rPr lang="en-US" altLang="en-US" sz="2800" dirty="0" smtClean="0"/>
              <a:t>Governments need policy to guide use of </a:t>
            </a:r>
            <a:br>
              <a:rPr lang="en-US" altLang="en-US" sz="2800" dirty="0" smtClean="0"/>
            </a:br>
            <a:r>
              <a:rPr lang="en-US" altLang="en-US" sz="2800" dirty="0" smtClean="0"/>
              <a:t>offensive capabilities</a:t>
            </a:r>
          </a:p>
        </p:txBody>
      </p:sp>
      <p:sp>
        <p:nvSpPr>
          <p:cNvPr id="8195" name="Rectangle 3"/>
          <p:cNvSpPr>
            <a:spLocks noGrp="1" noChangeArrowheads="1"/>
          </p:cNvSpPr>
          <p:nvPr>
            <p:ph type="body" idx="4294967295"/>
          </p:nvPr>
        </p:nvSpPr>
        <p:spPr>
          <a:xfrm>
            <a:off x="457200" y="1295400"/>
            <a:ext cx="8229600" cy="4830763"/>
          </a:xfrm>
        </p:spPr>
        <p:txBody>
          <a:bodyPr/>
          <a:lstStyle/>
          <a:p>
            <a:pPr eaLnBrk="1" hangingPunct="1"/>
            <a:r>
              <a:rPr lang="en-US" altLang="en-US" sz="2400" dirty="0" smtClean="0"/>
              <a:t>If police officers carry guns, policy must address:</a:t>
            </a:r>
          </a:p>
          <a:p>
            <a:pPr lvl="1">
              <a:lnSpc>
                <a:spcPct val="80000"/>
              </a:lnSpc>
            </a:pPr>
            <a:r>
              <a:rPr lang="en-US" altLang="en-US" sz="2400" dirty="0"/>
              <a:t>Doctrine: general guidance about the circumstances in which the use of lethal force might be necessary</a:t>
            </a:r>
          </a:p>
          <a:p>
            <a:pPr lvl="1">
              <a:lnSpc>
                <a:spcPct val="80000"/>
              </a:lnSpc>
            </a:pPr>
            <a:r>
              <a:rPr lang="en-US" altLang="en-US" sz="2400" dirty="0"/>
              <a:t>Training: how to use guns</a:t>
            </a:r>
          </a:p>
          <a:p>
            <a:pPr lvl="1">
              <a:lnSpc>
                <a:spcPct val="80000"/>
              </a:lnSpc>
            </a:pPr>
            <a:r>
              <a:rPr lang="en-US" altLang="en-US" sz="2400" dirty="0"/>
              <a:t>Standing rules of engagement (SROE): in detail, under what circumstances to use guns</a:t>
            </a:r>
          </a:p>
          <a:p>
            <a:pPr lvl="1">
              <a:lnSpc>
                <a:spcPct val="80000"/>
              </a:lnSpc>
            </a:pPr>
            <a:r>
              <a:rPr lang="en-US" altLang="en-US" sz="2400" dirty="0"/>
              <a:t>Command and control: exceptions to SROE re use of guns </a:t>
            </a:r>
          </a:p>
          <a:p>
            <a:pPr lvl="1">
              <a:lnSpc>
                <a:spcPct val="80000"/>
              </a:lnSpc>
            </a:pPr>
            <a:r>
              <a:rPr lang="en-US" altLang="en-US" sz="2400" dirty="0"/>
              <a:t>Identification friend-or-foe (IFF): how to distinguish between bad guy and police/innocent bystanders</a:t>
            </a:r>
          </a:p>
          <a:p>
            <a:pPr lvl="1">
              <a:lnSpc>
                <a:spcPct val="80000"/>
              </a:lnSpc>
            </a:pPr>
            <a:r>
              <a:rPr lang="en-US" altLang="en-US" sz="2400" dirty="0"/>
              <a:t>Liability and insurance: responsibility for mistakes</a:t>
            </a:r>
          </a:p>
          <a:p>
            <a:pPr eaLnBrk="1" hangingPunct="1"/>
            <a:r>
              <a:rPr lang="en-US" altLang="en-US" sz="2400" dirty="0" smtClean="0"/>
              <a:t>The intent of allowing police to carry guns is defensive.</a:t>
            </a:r>
          </a:p>
          <a:p>
            <a:pPr eaLnBrk="1" hangingPunct="1"/>
            <a:r>
              <a:rPr lang="en-US" altLang="en-US" sz="2400" dirty="0" smtClean="0"/>
              <a:t>Bad guys rarely need to worry about these issues.</a:t>
            </a:r>
          </a:p>
        </p:txBody>
      </p:sp>
      <p:sp>
        <p:nvSpPr>
          <p:cNvPr id="8196" name="Date Placeholder 1"/>
          <p:cNvSpPr>
            <a:spLocks noGrp="1"/>
          </p:cNvSpPr>
          <p:nvPr>
            <p:ph type="dt" sz="quarter" idx="10"/>
          </p:nvPr>
        </p:nvSpPr>
        <p:spPr>
          <a:noFill/>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n-US" altLang="en-US" smtClean="0"/>
              <a:t>5/23/2017</a:t>
            </a:r>
          </a:p>
        </p:txBody>
      </p:sp>
      <p:sp>
        <p:nvSpPr>
          <p:cNvPr id="8197" name="Slide Number Placeholder 2"/>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26E4B552-C9D8-4177-9AA5-EFE0FD1A8239}" type="slidenum">
              <a:rPr lang="en-US" altLang="en-US" sz="1400"/>
              <a:pPr>
                <a:spcBef>
                  <a:spcPct val="0"/>
                </a:spcBef>
                <a:buFontTx/>
                <a:buNone/>
              </a:pPr>
              <a:t>6</a:t>
            </a:fld>
            <a:endParaRPr lang="en-US" altLang="en-US" sz="1400"/>
          </a:p>
        </p:txBody>
      </p:sp>
    </p:spTree>
    <p:extLst>
      <p:ext uri="{BB962C8B-B14F-4D97-AF65-F5344CB8AC3E}">
        <p14:creationId xmlns:p14="http://schemas.microsoft.com/office/powerpoint/2010/main" val="37183668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pPr>
              <a:defRPr/>
            </a:pPr>
            <a:r>
              <a:rPr lang="en-US" sz="2600">
                <a:cs typeface="+mj-cs"/>
              </a:rPr>
              <a:t>Possible responses when state not involved</a:t>
            </a:r>
          </a:p>
        </p:txBody>
      </p:sp>
      <p:sp>
        <p:nvSpPr>
          <p:cNvPr id="16387" name="Content Placeholder 2"/>
          <p:cNvSpPr>
            <a:spLocks noGrp="1"/>
          </p:cNvSpPr>
          <p:nvPr>
            <p:ph idx="1"/>
          </p:nvPr>
        </p:nvSpPr>
        <p:spPr>
          <a:xfrm>
            <a:off x="479425" y="1398588"/>
            <a:ext cx="8229600" cy="4697412"/>
          </a:xfrm>
        </p:spPr>
        <p:txBody>
          <a:bodyPr/>
          <a:lstStyle/>
          <a:p>
            <a:pPr>
              <a:defRPr/>
            </a:pPr>
            <a:r>
              <a:rPr lang="en-US" altLang="en-US" sz="2200" dirty="0" smtClean="0">
                <a:ea typeface="+mn-ea"/>
                <a:cs typeface="+mn-cs"/>
              </a:rPr>
              <a:t>Criminal prosecution</a:t>
            </a:r>
          </a:p>
          <a:p>
            <a:pPr>
              <a:defRPr/>
            </a:pPr>
            <a:r>
              <a:rPr lang="en-US" altLang="en-US" sz="2200" dirty="0" smtClean="0">
                <a:ea typeface="+mn-ea"/>
                <a:cs typeface="+mn-cs"/>
              </a:rPr>
              <a:t>Diplomatic</a:t>
            </a:r>
          </a:p>
          <a:p>
            <a:pPr lvl="1">
              <a:defRPr/>
            </a:pPr>
            <a:r>
              <a:rPr lang="en-US" altLang="en-US" sz="2200" dirty="0" smtClean="0"/>
              <a:t>e.g., revoke travel privileges</a:t>
            </a:r>
          </a:p>
          <a:p>
            <a:pPr>
              <a:defRPr/>
            </a:pPr>
            <a:r>
              <a:rPr lang="en-US" altLang="en-US" sz="2200" dirty="0" smtClean="0">
                <a:ea typeface="+mn-ea"/>
                <a:cs typeface="+mn-cs"/>
              </a:rPr>
              <a:t>Counterterrorism action </a:t>
            </a:r>
          </a:p>
          <a:p>
            <a:pPr lvl="1">
              <a:defRPr/>
            </a:pPr>
            <a:r>
              <a:rPr lang="en-US" altLang="en-US" sz="2200" dirty="0" smtClean="0"/>
              <a:t>Kill perpetrators</a:t>
            </a:r>
          </a:p>
          <a:p>
            <a:pPr lvl="1">
              <a:defRPr/>
            </a:pPr>
            <a:r>
              <a:rPr lang="en-US" altLang="en-US" sz="2200" dirty="0" smtClean="0"/>
              <a:t>Take other (covert) actions short of killing</a:t>
            </a:r>
          </a:p>
          <a:p>
            <a:pPr lvl="2">
              <a:defRPr/>
            </a:pPr>
            <a:r>
              <a:rPr lang="en-US" altLang="en-US" sz="2200" dirty="0" smtClean="0"/>
              <a:t>Financial (e.g., freezing bank accounts)</a:t>
            </a:r>
          </a:p>
          <a:p>
            <a:pPr lvl="2">
              <a:defRPr/>
            </a:pPr>
            <a:r>
              <a:rPr lang="en-US" altLang="en-US" sz="2200" dirty="0" smtClean="0"/>
              <a:t>Personal (e.g., harass or intimidate family members)</a:t>
            </a:r>
          </a:p>
          <a:p>
            <a:pPr marL="0" indent="0">
              <a:buFontTx/>
              <a:buNone/>
              <a:defRPr/>
            </a:pPr>
            <a:endParaRPr lang="en-US" altLang="en-US" sz="2200" b="1" dirty="0" smtClean="0">
              <a:ea typeface="+mn-ea"/>
              <a:cs typeface="+mn-cs"/>
            </a:endParaRPr>
          </a:p>
          <a:p>
            <a:pPr marL="0" indent="0">
              <a:buFontTx/>
              <a:buNone/>
              <a:defRPr/>
            </a:pPr>
            <a:r>
              <a:rPr lang="en-US" altLang="en-US" sz="2200" b="1" dirty="0" smtClean="0">
                <a:ea typeface="+mn-ea"/>
                <a:cs typeface="+mn-cs"/>
              </a:rPr>
              <a:t>EO 13694 - Blocking the Property of Certain Persons Engaging in Significant Malicious Cyber-Enabled Activities </a:t>
            </a:r>
            <a:endParaRPr lang="en-US" altLang="en-US" sz="2200" b="1" dirty="0">
              <a:ea typeface="+mn-ea"/>
              <a:cs typeface="+mn-cs"/>
            </a:endParaRPr>
          </a:p>
          <a:p>
            <a:pPr>
              <a:defRPr/>
            </a:pPr>
            <a:endParaRPr lang="en-US" altLang="en-US" sz="2200" dirty="0" smtClean="0">
              <a:ea typeface="+mn-ea"/>
              <a:cs typeface="+mn-cs"/>
            </a:endParaRPr>
          </a:p>
        </p:txBody>
      </p:sp>
      <p:sp>
        <p:nvSpPr>
          <p:cNvPr id="39940" name="Date Placeholder 4"/>
          <p:cNvSpPr>
            <a:spLocks noGrp="1"/>
          </p:cNvSpPr>
          <p:nvPr>
            <p:ph type="dt" sz="quarter" idx="10"/>
          </p:nvPr>
        </p:nvSpPr>
        <p:spPr>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Arial" charset="0"/>
                <a:ea typeface="ＭＳ Ｐゴシック" charset="0"/>
              </a:defRPr>
            </a:lvl1pPr>
            <a:lvl2pPr>
              <a:defRPr sz="28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000">
                <a:solidFill>
                  <a:schemeClr val="tx1"/>
                </a:solidFill>
                <a:latin typeface="Arial" charset="0"/>
                <a:ea typeface="ＭＳ Ｐゴシック" charset="0"/>
              </a:defRPr>
            </a:lvl4pPr>
            <a:lvl5pPr>
              <a:defRPr sz="2000">
                <a:solidFill>
                  <a:schemeClr val="tx1"/>
                </a:solidFill>
                <a:latin typeface="Arial" charset="0"/>
                <a:ea typeface="ＭＳ Ｐゴシック" charset="0"/>
              </a:defRPr>
            </a:lvl5pPr>
            <a:lvl6pPr eaLnBrk="0" hangingPunct="0">
              <a:defRPr sz="2000">
                <a:solidFill>
                  <a:schemeClr val="tx1"/>
                </a:solidFill>
                <a:latin typeface="Arial" charset="0"/>
                <a:ea typeface="ＭＳ Ｐゴシック" charset="0"/>
              </a:defRPr>
            </a:lvl6pPr>
            <a:lvl7pPr eaLnBrk="0" hangingPunct="0">
              <a:defRPr sz="2000">
                <a:solidFill>
                  <a:schemeClr val="tx1"/>
                </a:solidFill>
                <a:latin typeface="Arial" charset="0"/>
                <a:ea typeface="ＭＳ Ｐゴシック" charset="0"/>
              </a:defRPr>
            </a:lvl7pPr>
            <a:lvl8pPr eaLnBrk="0" hangingPunct="0">
              <a:defRPr sz="2000">
                <a:solidFill>
                  <a:schemeClr val="tx1"/>
                </a:solidFill>
                <a:latin typeface="Arial" charset="0"/>
                <a:ea typeface="ＭＳ Ｐゴシック" charset="0"/>
              </a:defRPr>
            </a:lvl8pPr>
            <a:lvl9pPr eaLnBrk="0" hangingPunct="0">
              <a:defRPr sz="2000">
                <a:solidFill>
                  <a:schemeClr val="tx1"/>
                </a:solidFill>
                <a:latin typeface="Arial" charset="0"/>
                <a:ea typeface="ＭＳ Ｐゴシック" charset="0"/>
              </a:defRPr>
            </a:lvl9pPr>
          </a:lstStyle>
          <a:p>
            <a:pPr>
              <a:defRPr/>
            </a:pPr>
            <a:r>
              <a:rPr lang="en-US" sz="1400" smtClean="0"/>
              <a:t>5/23/2017</a:t>
            </a:r>
            <a:endParaRPr lang="en-US" sz="1400" dirty="0"/>
          </a:p>
        </p:txBody>
      </p:sp>
      <p:sp>
        <p:nvSpPr>
          <p:cNvPr id="39941" name="Slide Number Placeholder 6"/>
          <p:cNvSpPr>
            <a:spLocks noGrp="1"/>
          </p:cNvSpPr>
          <p:nvPr>
            <p:ph type="sldNum" sz="quarter" idx="12"/>
          </p:nvPr>
        </p:nvSpPr>
        <p:spPr>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6B74AD4B-B846-4A52-A134-6BB17D2AFD5B}" type="slidenum">
              <a:rPr lang="en-US" altLang="en-US" sz="1400"/>
              <a:pPr/>
              <a:t>60</a:t>
            </a:fld>
            <a:endParaRPr lang="en-US" altLang="en-US" sz="1400"/>
          </a:p>
        </p:txBody>
      </p:sp>
    </p:spTree>
    <p:extLst>
      <p:ext uri="{BB962C8B-B14F-4D97-AF65-F5344CB8AC3E}">
        <p14:creationId xmlns:p14="http://schemas.microsoft.com/office/powerpoint/2010/main" val="200343122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pPr>
              <a:defRPr/>
            </a:pPr>
            <a:r>
              <a:rPr lang="en-US" sz="2600">
                <a:cs typeface="+mj-cs"/>
              </a:rPr>
              <a:t>Possible responses when state is involved</a:t>
            </a:r>
          </a:p>
        </p:txBody>
      </p:sp>
      <p:sp>
        <p:nvSpPr>
          <p:cNvPr id="40963" name="Content Placeholder 2"/>
          <p:cNvSpPr>
            <a:spLocks noGrp="1"/>
          </p:cNvSpPr>
          <p:nvPr>
            <p:ph idx="1"/>
          </p:nvPr>
        </p:nvSpPr>
        <p:spPr>
          <a:xfrm>
            <a:off x="609600" y="1417638"/>
            <a:ext cx="8229600" cy="4525962"/>
          </a:xfrm>
        </p:spPr>
        <p:txBody>
          <a:bodyPr/>
          <a:lstStyle/>
          <a:p>
            <a:pPr>
              <a:defRPr/>
            </a:pPr>
            <a:r>
              <a:rPr lang="en-US" sz="2200">
                <a:cs typeface="+mn-cs"/>
              </a:rPr>
              <a:t>Diplomatic</a:t>
            </a:r>
          </a:p>
          <a:p>
            <a:pPr lvl="1">
              <a:defRPr/>
            </a:pPr>
            <a:r>
              <a:rPr lang="en-US" sz="2200"/>
              <a:t>Develop alliances or enhance cooperation with other nations </a:t>
            </a:r>
          </a:p>
          <a:p>
            <a:pPr lvl="1">
              <a:defRPr/>
            </a:pPr>
            <a:r>
              <a:rPr lang="en-US" sz="2200"/>
              <a:t>Break diplomatic relations</a:t>
            </a:r>
          </a:p>
          <a:p>
            <a:pPr lvl="1">
              <a:defRPr/>
            </a:pPr>
            <a:r>
              <a:rPr lang="en-US" sz="2200"/>
              <a:t>Seek UN approbation</a:t>
            </a:r>
          </a:p>
          <a:p>
            <a:pPr>
              <a:defRPr/>
            </a:pPr>
            <a:r>
              <a:rPr lang="en-US" sz="2200">
                <a:cs typeface="+mn-cs"/>
              </a:rPr>
              <a:t>Economic</a:t>
            </a:r>
          </a:p>
          <a:p>
            <a:pPr lvl="1">
              <a:defRPr/>
            </a:pPr>
            <a:r>
              <a:rPr lang="en-US" sz="2200"/>
              <a:t>Sanctions</a:t>
            </a:r>
          </a:p>
          <a:p>
            <a:pPr lvl="1">
              <a:defRPr/>
            </a:pPr>
            <a:r>
              <a:rPr lang="en-US" sz="2200"/>
              <a:t>Trade retaliation (e.g., tariffs?)</a:t>
            </a:r>
          </a:p>
          <a:p>
            <a:pPr lvl="1">
              <a:defRPr/>
            </a:pPr>
            <a:r>
              <a:rPr lang="en-US" sz="2200"/>
              <a:t>Action against the private sector (company specific action?)</a:t>
            </a:r>
          </a:p>
          <a:p>
            <a:pPr lvl="1">
              <a:defRPr/>
            </a:pPr>
            <a:r>
              <a:rPr lang="en-US" sz="2200"/>
              <a:t>WTO complaint?</a:t>
            </a:r>
          </a:p>
          <a:p>
            <a:pPr>
              <a:defRPr/>
            </a:pPr>
            <a:endParaRPr lang="en-US" sz="2200">
              <a:cs typeface="+mn-cs"/>
            </a:endParaRPr>
          </a:p>
        </p:txBody>
      </p:sp>
      <p:sp>
        <p:nvSpPr>
          <p:cNvPr id="40964" name="Date Placeholder 4"/>
          <p:cNvSpPr>
            <a:spLocks noGrp="1"/>
          </p:cNvSpPr>
          <p:nvPr>
            <p:ph type="dt" sz="quarter" idx="10"/>
          </p:nvPr>
        </p:nvSpPr>
        <p:spPr>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Arial" charset="0"/>
                <a:ea typeface="ＭＳ Ｐゴシック" charset="0"/>
              </a:defRPr>
            </a:lvl1pPr>
            <a:lvl2pPr>
              <a:defRPr sz="28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000">
                <a:solidFill>
                  <a:schemeClr val="tx1"/>
                </a:solidFill>
                <a:latin typeface="Arial" charset="0"/>
                <a:ea typeface="ＭＳ Ｐゴシック" charset="0"/>
              </a:defRPr>
            </a:lvl4pPr>
            <a:lvl5pPr>
              <a:defRPr sz="2000">
                <a:solidFill>
                  <a:schemeClr val="tx1"/>
                </a:solidFill>
                <a:latin typeface="Arial" charset="0"/>
                <a:ea typeface="ＭＳ Ｐゴシック" charset="0"/>
              </a:defRPr>
            </a:lvl5pPr>
            <a:lvl6pPr eaLnBrk="0" hangingPunct="0">
              <a:defRPr sz="2000">
                <a:solidFill>
                  <a:schemeClr val="tx1"/>
                </a:solidFill>
                <a:latin typeface="Arial" charset="0"/>
                <a:ea typeface="ＭＳ Ｐゴシック" charset="0"/>
              </a:defRPr>
            </a:lvl6pPr>
            <a:lvl7pPr eaLnBrk="0" hangingPunct="0">
              <a:defRPr sz="2000">
                <a:solidFill>
                  <a:schemeClr val="tx1"/>
                </a:solidFill>
                <a:latin typeface="Arial" charset="0"/>
                <a:ea typeface="ＭＳ Ｐゴシック" charset="0"/>
              </a:defRPr>
            </a:lvl7pPr>
            <a:lvl8pPr eaLnBrk="0" hangingPunct="0">
              <a:defRPr sz="2000">
                <a:solidFill>
                  <a:schemeClr val="tx1"/>
                </a:solidFill>
                <a:latin typeface="Arial" charset="0"/>
                <a:ea typeface="ＭＳ Ｐゴシック" charset="0"/>
              </a:defRPr>
            </a:lvl8pPr>
            <a:lvl9pPr eaLnBrk="0" hangingPunct="0">
              <a:defRPr sz="2000">
                <a:solidFill>
                  <a:schemeClr val="tx1"/>
                </a:solidFill>
                <a:latin typeface="Arial" charset="0"/>
                <a:ea typeface="ＭＳ Ｐゴシック" charset="0"/>
              </a:defRPr>
            </a:lvl9pPr>
          </a:lstStyle>
          <a:p>
            <a:pPr>
              <a:defRPr/>
            </a:pPr>
            <a:r>
              <a:rPr lang="en-US" sz="1400" smtClean="0"/>
              <a:t>5/23/2017</a:t>
            </a:r>
            <a:endParaRPr lang="en-US" sz="1400" dirty="0"/>
          </a:p>
        </p:txBody>
      </p:sp>
      <p:sp>
        <p:nvSpPr>
          <p:cNvPr id="40965" name="Slide Number Placeholder 6"/>
          <p:cNvSpPr>
            <a:spLocks noGrp="1"/>
          </p:cNvSpPr>
          <p:nvPr>
            <p:ph type="sldNum" sz="quarter" idx="12"/>
          </p:nvPr>
        </p:nvSpPr>
        <p:spPr>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B98E6731-C8FE-480D-BCD0-E25F86DD4468}" type="slidenum">
              <a:rPr lang="en-US" altLang="en-US" sz="1400"/>
              <a:pPr/>
              <a:t>61</a:t>
            </a:fld>
            <a:endParaRPr lang="en-US" altLang="en-US" sz="1400"/>
          </a:p>
        </p:txBody>
      </p:sp>
    </p:spTree>
    <p:extLst>
      <p:ext uri="{BB962C8B-B14F-4D97-AF65-F5344CB8AC3E}">
        <p14:creationId xmlns:p14="http://schemas.microsoft.com/office/powerpoint/2010/main" val="304369583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a:defRPr/>
            </a:pPr>
            <a:r>
              <a:rPr lang="en-US" altLang="en-US" sz="2200" dirty="0" smtClean="0">
                <a:ea typeface="+mn-ea"/>
                <a:cs typeface="+mn-cs"/>
              </a:rPr>
              <a:t>Intelligence</a:t>
            </a:r>
          </a:p>
          <a:p>
            <a:pPr lvl="1">
              <a:defRPr/>
            </a:pPr>
            <a:r>
              <a:rPr lang="en-US" altLang="en-US" sz="2200" dirty="0" smtClean="0"/>
              <a:t>Use intelligence gathering for economic purposes</a:t>
            </a:r>
          </a:p>
          <a:p>
            <a:pPr lvl="1">
              <a:defRPr/>
            </a:pPr>
            <a:r>
              <a:rPr lang="en-US" altLang="en-US" sz="2200" dirty="0" smtClean="0"/>
              <a:t>Public embarrassment, exposure of dirty laundry of leaders, target family members</a:t>
            </a:r>
          </a:p>
          <a:p>
            <a:pPr lvl="1">
              <a:defRPr/>
            </a:pPr>
            <a:r>
              <a:rPr lang="en-US" altLang="en-US" sz="2200" dirty="0" smtClean="0"/>
              <a:t>Take covert action to sabotage adversaries</a:t>
            </a:r>
          </a:p>
          <a:p>
            <a:pPr>
              <a:defRPr/>
            </a:pPr>
            <a:r>
              <a:rPr lang="en-US" altLang="en-US" sz="2200" dirty="0" smtClean="0">
                <a:ea typeface="+mn-ea"/>
                <a:cs typeface="+mn-cs"/>
              </a:rPr>
              <a:t>Military</a:t>
            </a:r>
          </a:p>
          <a:p>
            <a:pPr lvl="1">
              <a:defRPr/>
            </a:pPr>
            <a:r>
              <a:rPr lang="en-US" altLang="en-US" sz="2200" dirty="0" smtClean="0"/>
              <a:t>Redeploy military forces</a:t>
            </a:r>
          </a:p>
          <a:p>
            <a:pPr lvl="1">
              <a:defRPr/>
            </a:pPr>
            <a:r>
              <a:rPr lang="en-US" altLang="en-US" sz="2200" dirty="0" smtClean="0"/>
              <a:t>Conduct cyber response (e.g., take down adversary Internet)</a:t>
            </a:r>
          </a:p>
          <a:p>
            <a:pPr lvl="1">
              <a:defRPr/>
            </a:pPr>
            <a:r>
              <a:rPr lang="en-US" altLang="en-US" sz="2200" dirty="0" smtClean="0"/>
              <a:t>Increase/decrease military cooperation</a:t>
            </a:r>
          </a:p>
          <a:p>
            <a:pPr lvl="1">
              <a:defRPr/>
            </a:pPr>
            <a:r>
              <a:rPr lang="en-US" altLang="en-US" sz="2200" dirty="0" smtClean="0"/>
              <a:t>Sell arms (including, possibly, cyber weapons)</a:t>
            </a:r>
          </a:p>
          <a:p>
            <a:pPr lvl="1">
              <a:defRPr/>
            </a:pPr>
            <a:r>
              <a:rPr lang="en-US" altLang="en-US" sz="2200" dirty="0" smtClean="0"/>
              <a:t>Hack adversary weapons systems</a:t>
            </a:r>
          </a:p>
          <a:p>
            <a:pPr marL="0" indent="0" algn="ctr">
              <a:buFontTx/>
              <a:buNone/>
              <a:defRPr/>
            </a:pPr>
            <a:r>
              <a:rPr lang="en-US" altLang="en-US" sz="2400" b="1" dirty="0" smtClean="0">
                <a:ea typeface="+mn-ea"/>
                <a:cs typeface="+mn-cs"/>
              </a:rPr>
              <a:t>What can be done without provoking escalation?</a:t>
            </a:r>
          </a:p>
          <a:p>
            <a:pPr marL="0" indent="0">
              <a:buFontTx/>
              <a:buNone/>
              <a:defRPr/>
            </a:pPr>
            <a:endParaRPr lang="en-US" sz="2200" dirty="0">
              <a:ea typeface="+mn-ea"/>
              <a:cs typeface="+mn-cs"/>
            </a:endParaRPr>
          </a:p>
        </p:txBody>
      </p:sp>
      <p:sp>
        <p:nvSpPr>
          <p:cNvPr id="41987" name="Date Placeholder 3"/>
          <p:cNvSpPr>
            <a:spLocks noGrp="1"/>
          </p:cNvSpPr>
          <p:nvPr>
            <p:ph type="dt" sz="quarter" idx="10"/>
          </p:nvPr>
        </p:nvSpPr>
        <p:spPr>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Arial" charset="0"/>
                <a:ea typeface="ＭＳ Ｐゴシック" charset="0"/>
              </a:defRPr>
            </a:lvl1pPr>
            <a:lvl2pPr>
              <a:defRPr sz="28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000">
                <a:solidFill>
                  <a:schemeClr val="tx1"/>
                </a:solidFill>
                <a:latin typeface="Arial" charset="0"/>
                <a:ea typeface="ＭＳ Ｐゴシック" charset="0"/>
              </a:defRPr>
            </a:lvl4pPr>
            <a:lvl5pPr>
              <a:defRPr sz="2000">
                <a:solidFill>
                  <a:schemeClr val="tx1"/>
                </a:solidFill>
                <a:latin typeface="Arial" charset="0"/>
                <a:ea typeface="ＭＳ Ｐゴシック" charset="0"/>
              </a:defRPr>
            </a:lvl5pPr>
            <a:lvl6pPr eaLnBrk="0" hangingPunct="0">
              <a:defRPr sz="2000">
                <a:solidFill>
                  <a:schemeClr val="tx1"/>
                </a:solidFill>
                <a:latin typeface="Arial" charset="0"/>
                <a:ea typeface="ＭＳ Ｐゴシック" charset="0"/>
              </a:defRPr>
            </a:lvl6pPr>
            <a:lvl7pPr eaLnBrk="0" hangingPunct="0">
              <a:defRPr sz="2000">
                <a:solidFill>
                  <a:schemeClr val="tx1"/>
                </a:solidFill>
                <a:latin typeface="Arial" charset="0"/>
                <a:ea typeface="ＭＳ Ｐゴシック" charset="0"/>
              </a:defRPr>
            </a:lvl7pPr>
            <a:lvl8pPr eaLnBrk="0" hangingPunct="0">
              <a:defRPr sz="2000">
                <a:solidFill>
                  <a:schemeClr val="tx1"/>
                </a:solidFill>
                <a:latin typeface="Arial" charset="0"/>
                <a:ea typeface="ＭＳ Ｐゴシック" charset="0"/>
              </a:defRPr>
            </a:lvl8pPr>
            <a:lvl9pPr eaLnBrk="0" hangingPunct="0">
              <a:defRPr sz="2000">
                <a:solidFill>
                  <a:schemeClr val="tx1"/>
                </a:solidFill>
                <a:latin typeface="Arial" charset="0"/>
                <a:ea typeface="ＭＳ Ｐゴシック" charset="0"/>
              </a:defRPr>
            </a:lvl9pPr>
          </a:lstStyle>
          <a:p>
            <a:pPr>
              <a:defRPr/>
            </a:pPr>
            <a:r>
              <a:rPr lang="en-US" sz="1400" smtClean="0"/>
              <a:t>5/23/2017</a:t>
            </a:r>
            <a:endParaRPr lang="en-US" sz="1400" dirty="0"/>
          </a:p>
        </p:txBody>
      </p:sp>
      <p:sp>
        <p:nvSpPr>
          <p:cNvPr id="41988" name="Slide Number Placeholder 4"/>
          <p:cNvSpPr>
            <a:spLocks noGrp="1"/>
          </p:cNvSpPr>
          <p:nvPr>
            <p:ph type="sldNum" sz="quarter" idx="12"/>
          </p:nvPr>
        </p:nvSpPr>
        <p:spPr>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9ECA6BEB-F5F5-48A8-9C5B-67A0867A5776}" type="slidenum">
              <a:rPr lang="en-US" altLang="en-US" sz="1400"/>
              <a:pPr/>
              <a:t>62</a:t>
            </a:fld>
            <a:endParaRPr lang="en-US" altLang="en-US" sz="1400"/>
          </a:p>
        </p:txBody>
      </p:sp>
    </p:spTree>
    <p:extLst>
      <p:ext uri="{BB962C8B-B14F-4D97-AF65-F5344CB8AC3E}">
        <p14:creationId xmlns:p14="http://schemas.microsoft.com/office/powerpoint/2010/main" val="320922267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p:txBody>
          <a:bodyPr/>
          <a:lstStyle/>
          <a:p>
            <a:r>
              <a:rPr lang="en-US" altLang="en-US" sz="3000" b="1" smtClean="0"/>
              <a:t>What is needed to make a response credible?</a:t>
            </a:r>
          </a:p>
        </p:txBody>
      </p:sp>
      <p:sp>
        <p:nvSpPr>
          <p:cNvPr id="64515" name="Content Placeholder 2"/>
          <p:cNvSpPr>
            <a:spLocks noGrp="1"/>
          </p:cNvSpPr>
          <p:nvPr>
            <p:ph idx="1"/>
          </p:nvPr>
        </p:nvSpPr>
        <p:spPr/>
        <p:txBody>
          <a:bodyPr/>
          <a:lstStyle/>
          <a:p>
            <a:r>
              <a:rPr lang="en-US" altLang="en-US" smtClean="0"/>
              <a:t>Doing it.</a:t>
            </a:r>
          </a:p>
          <a:p>
            <a:r>
              <a:rPr lang="en-US" altLang="en-US" smtClean="0"/>
              <a:t>Doing it visibly (i.e., visible to the world at large).</a:t>
            </a:r>
          </a:p>
          <a:p>
            <a:r>
              <a:rPr lang="en-US" altLang="en-US" smtClean="0"/>
              <a:t>Doing it quickly.</a:t>
            </a:r>
          </a:p>
          <a:p>
            <a:r>
              <a:rPr lang="en-US" altLang="en-US" smtClean="0"/>
              <a:t>Demonstrating (or at least discussing) capability (remember Dr. Strangelove).</a:t>
            </a:r>
          </a:p>
          <a:p>
            <a:endParaRPr lang="en-US" altLang="en-US" smtClean="0"/>
          </a:p>
          <a:p>
            <a:endParaRPr lang="en-US" altLang="en-US" smtClean="0"/>
          </a:p>
        </p:txBody>
      </p:sp>
      <p:sp>
        <p:nvSpPr>
          <p:cNvPr id="64516" name="Date Placeholder 3"/>
          <p:cNvSpPr>
            <a:spLocks noGrp="1"/>
          </p:cNvSpPr>
          <p:nvPr>
            <p:ph type="dt" sz="quarter" idx="10"/>
          </p:nvPr>
        </p:nvSpPr>
        <p:spPr>
          <a:noFill/>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en-US" sz="1400" smtClean="0"/>
              <a:t>5/23/2017</a:t>
            </a:r>
          </a:p>
        </p:txBody>
      </p:sp>
      <p:sp>
        <p:nvSpPr>
          <p:cNvPr id="64517" name="Slide Number Placeholder 4"/>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8278F6D6-383A-4574-9978-E25A8330F617}" type="slidenum">
              <a:rPr lang="en-US" altLang="en-US" sz="1400" smtClean="0"/>
              <a:pPr>
                <a:spcBef>
                  <a:spcPct val="0"/>
                </a:spcBef>
                <a:buFontTx/>
                <a:buNone/>
              </a:pPr>
              <a:t>63</a:t>
            </a:fld>
            <a:endParaRPr lang="en-US" altLang="en-US" sz="1400" smtClean="0"/>
          </a:p>
        </p:txBody>
      </p:sp>
    </p:spTree>
    <p:extLst>
      <p:ext uri="{BB962C8B-B14F-4D97-AF65-F5344CB8AC3E}">
        <p14:creationId xmlns:p14="http://schemas.microsoft.com/office/powerpoint/2010/main" val="273204351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ltLang="en-US" sz="3400" smtClean="0"/>
              <a:t>Some observations about </a:t>
            </a:r>
            <a:br>
              <a:rPr lang="en-US" altLang="en-US" sz="3400" smtClean="0"/>
            </a:br>
            <a:r>
              <a:rPr lang="en-US" altLang="en-US" sz="3400" smtClean="0"/>
              <a:t>cyber deterrence in practice</a:t>
            </a:r>
          </a:p>
        </p:txBody>
      </p:sp>
      <p:sp>
        <p:nvSpPr>
          <p:cNvPr id="22531" name="Rectangle 3"/>
          <p:cNvSpPr>
            <a:spLocks noGrp="1" noChangeArrowheads="1"/>
          </p:cNvSpPr>
          <p:nvPr>
            <p:ph type="body" idx="1"/>
          </p:nvPr>
        </p:nvSpPr>
        <p:spPr>
          <a:xfrm>
            <a:off x="457200" y="1600200"/>
            <a:ext cx="8229600" cy="4876800"/>
          </a:xfrm>
        </p:spPr>
        <p:txBody>
          <a:bodyPr/>
          <a:lstStyle/>
          <a:p>
            <a:pPr>
              <a:lnSpc>
                <a:spcPct val="80000"/>
              </a:lnSpc>
            </a:pPr>
            <a:r>
              <a:rPr lang="en-US" altLang="en-US" sz="2000" smtClean="0"/>
              <a:t>Large-scale cyberattack out of the blue that shuts down much of the U.S. economy </a:t>
            </a:r>
          </a:p>
          <a:p>
            <a:pPr lvl="1">
              <a:lnSpc>
                <a:spcPct val="80000"/>
              </a:lnSpc>
            </a:pPr>
            <a:r>
              <a:rPr lang="en-US" altLang="en-US" sz="1800" smtClean="0"/>
              <a:t>Much blowback to adversary nations (e.g., China)</a:t>
            </a:r>
          </a:p>
          <a:p>
            <a:pPr lvl="1">
              <a:lnSpc>
                <a:spcPct val="80000"/>
              </a:lnSpc>
            </a:pPr>
            <a:r>
              <a:rPr lang="en-US" altLang="en-US" sz="1800" smtClean="0"/>
              <a:t>Takes lots of skill to execute that only nations have, thus attribution likely</a:t>
            </a:r>
          </a:p>
          <a:p>
            <a:pPr lvl="1">
              <a:lnSpc>
                <a:spcPct val="80000"/>
              </a:lnSpc>
            </a:pPr>
            <a:r>
              <a:rPr lang="en-US" altLang="en-US" sz="1800" smtClean="0"/>
              <a:t>Large scale kinetic response probable</a:t>
            </a:r>
          </a:p>
          <a:p>
            <a:pPr>
              <a:lnSpc>
                <a:spcPct val="80000"/>
              </a:lnSpc>
            </a:pPr>
            <a:r>
              <a:rPr lang="en-US" altLang="en-US" sz="2000" smtClean="0"/>
              <a:t>Intermediate scale cyberattack that reduce effectiveness of US forces as part of larger crisis</a:t>
            </a:r>
          </a:p>
          <a:p>
            <a:pPr lvl="1">
              <a:lnSpc>
                <a:spcPct val="80000"/>
              </a:lnSpc>
            </a:pPr>
            <a:r>
              <a:rPr lang="en-US" altLang="en-US" sz="1800" smtClean="0"/>
              <a:t>Only under dire circumstances as seen by adversary</a:t>
            </a:r>
          </a:p>
          <a:p>
            <a:pPr lvl="1">
              <a:lnSpc>
                <a:spcPct val="80000"/>
              </a:lnSpc>
            </a:pPr>
            <a:r>
              <a:rPr lang="en-US" altLang="en-US" sz="1800" smtClean="0"/>
              <a:t>Requires lots of advance preparation (e.g., mapping, implantation of Trojan horses..)</a:t>
            </a:r>
          </a:p>
          <a:p>
            <a:pPr lvl="1">
              <a:lnSpc>
                <a:spcPct val="80000"/>
              </a:lnSpc>
            </a:pPr>
            <a:r>
              <a:rPr lang="en-US" altLang="en-US" sz="1800" smtClean="0"/>
              <a:t>Intelligence may be invalidated in preparation</a:t>
            </a:r>
          </a:p>
          <a:p>
            <a:pPr lvl="1">
              <a:lnSpc>
                <a:spcPct val="80000"/>
              </a:lnSpc>
            </a:pPr>
            <a:r>
              <a:rPr lang="en-US" altLang="en-US" sz="1800" smtClean="0"/>
              <a:t>Strong and effective coordination and high confidence in success is needed. </a:t>
            </a:r>
          </a:p>
          <a:p>
            <a:pPr>
              <a:lnSpc>
                <a:spcPct val="80000"/>
              </a:lnSpc>
            </a:pPr>
            <a:r>
              <a:rPr lang="en-US" altLang="en-US" sz="2000" smtClean="0"/>
              <a:t>Small scale cyberattack for harassment, small incremental advantages</a:t>
            </a:r>
          </a:p>
          <a:p>
            <a:pPr lvl="1">
              <a:lnSpc>
                <a:spcPct val="80000"/>
              </a:lnSpc>
            </a:pPr>
            <a:r>
              <a:rPr lang="en-US" altLang="en-US" sz="1800" smtClean="0"/>
              <a:t>Attacker selects time, place, and means of attack</a:t>
            </a:r>
          </a:p>
          <a:p>
            <a:pPr lvl="1">
              <a:lnSpc>
                <a:spcPct val="80000"/>
              </a:lnSpc>
            </a:pPr>
            <a:r>
              <a:rPr lang="en-US" altLang="en-US" sz="1800" smtClean="0"/>
              <a:t>Eventual success highly likely </a:t>
            </a:r>
          </a:p>
        </p:txBody>
      </p:sp>
      <p:sp>
        <p:nvSpPr>
          <p:cNvPr id="2" name="Date Placeholder 1"/>
          <p:cNvSpPr>
            <a:spLocks noGrp="1"/>
          </p:cNvSpPr>
          <p:nvPr>
            <p:ph type="dt" sz="half" idx="10"/>
          </p:nvPr>
        </p:nvSpPr>
        <p:spPr/>
        <p:txBody>
          <a:bodyPr/>
          <a:lstStyle/>
          <a:p>
            <a:pPr>
              <a:defRPr/>
            </a:pPr>
            <a:r>
              <a:rPr lang="en-US" altLang="en-US" smtClean="0"/>
              <a:t>5/23/2017</a:t>
            </a:r>
            <a:endParaRPr lang="en-US" altLang="en-US"/>
          </a:p>
        </p:txBody>
      </p:sp>
      <p:sp>
        <p:nvSpPr>
          <p:cNvPr id="3" name="Slide Number Placeholder 2"/>
          <p:cNvSpPr>
            <a:spLocks noGrp="1"/>
          </p:cNvSpPr>
          <p:nvPr>
            <p:ph type="sldNum" sz="quarter" idx="12"/>
          </p:nvPr>
        </p:nvSpPr>
        <p:spPr/>
        <p:txBody>
          <a:bodyPr/>
          <a:lstStyle/>
          <a:p>
            <a:pPr>
              <a:defRPr/>
            </a:pPr>
            <a:fld id="{47D3656B-88E5-4E0D-9CB9-5000889A2CD1}" type="slidenum">
              <a:rPr lang="en-US" altLang="en-US" smtClean="0"/>
              <a:pPr>
                <a:defRPr/>
              </a:pPr>
              <a:t>64</a:t>
            </a:fld>
            <a:endParaRPr lang="en-US" altLang="en-US"/>
          </a:p>
        </p:txBody>
      </p:sp>
    </p:spTree>
    <p:extLst>
      <p:ext uri="{BB962C8B-B14F-4D97-AF65-F5344CB8AC3E}">
        <p14:creationId xmlns:p14="http://schemas.microsoft.com/office/powerpoint/2010/main" val="375858253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On Escalation</a:t>
            </a:r>
            <a:endParaRPr lang="en-US" dirty="0"/>
          </a:p>
        </p:txBody>
      </p:sp>
      <p:sp>
        <p:nvSpPr>
          <p:cNvPr id="7" name="Subtitle 6"/>
          <p:cNvSpPr>
            <a:spLocks noGrp="1"/>
          </p:cNvSpPr>
          <p:nvPr>
            <p:ph type="subTitle" idx="1"/>
          </p:nvPr>
        </p:nvSpPr>
        <p:spPr/>
        <p:txBody>
          <a:bodyPr/>
          <a:lstStyle/>
          <a:p>
            <a:endParaRPr lang="en-US"/>
          </a:p>
        </p:txBody>
      </p:sp>
      <p:sp>
        <p:nvSpPr>
          <p:cNvPr id="4" name="Date Placeholder 3"/>
          <p:cNvSpPr>
            <a:spLocks noGrp="1"/>
          </p:cNvSpPr>
          <p:nvPr>
            <p:ph type="dt" sz="half" idx="10"/>
          </p:nvPr>
        </p:nvSpPr>
        <p:spPr/>
        <p:txBody>
          <a:bodyPr/>
          <a:lstStyle/>
          <a:p>
            <a:pPr>
              <a:defRPr/>
            </a:pPr>
            <a:r>
              <a:rPr lang="en-US" altLang="en-US" smtClean="0"/>
              <a:t>5/23/2017</a:t>
            </a:r>
            <a:endParaRPr lang="en-US" altLang="en-US"/>
          </a:p>
        </p:txBody>
      </p:sp>
      <p:sp>
        <p:nvSpPr>
          <p:cNvPr id="5" name="Slide Number Placeholder 4"/>
          <p:cNvSpPr>
            <a:spLocks noGrp="1"/>
          </p:cNvSpPr>
          <p:nvPr>
            <p:ph type="sldNum" sz="quarter" idx="12"/>
          </p:nvPr>
        </p:nvSpPr>
        <p:spPr/>
        <p:txBody>
          <a:bodyPr/>
          <a:lstStyle/>
          <a:p>
            <a:pPr>
              <a:defRPr/>
            </a:pPr>
            <a:fld id="{47D3656B-88E5-4E0D-9CB9-5000889A2CD1}" type="slidenum">
              <a:rPr lang="en-US" altLang="en-US" smtClean="0"/>
              <a:pPr>
                <a:defRPr/>
              </a:pPr>
              <a:t>65</a:t>
            </a:fld>
            <a:endParaRPr lang="en-US" altLang="en-US"/>
          </a:p>
        </p:txBody>
      </p:sp>
    </p:spTree>
    <p:extLst>
      <p:ext uri="{BB962C8B-B14F-4D97-AF65-F5344CB8AC3E}">
        <p14:creationId xmlns:p14="http://schemas.microsoft.com/office/powerpoint/2010/main" val="180446319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altLang="en-US" sz="3600" smtClean="0"/>
              <a:t>The general story regarding escalation</a:t>
            </a:r>
          </a:p>
        </p:txBody>
      </p:sp>
      <p:sp>
        <p:nvSpPr>
          <p:cNvPr id="30723" name="Rectangle 3"/>
          <p:cNvSpPr>
            <a:spLocks noGrp="1" noChangeArrowheads="1"/>
          </p:cNvSpPr>
          <p:nvPr>
            <p:ph type="body" idx="1"/>
          </p:nvPr>
        </p:nvSpPr>
        <p:spPr/>
        <p:txBody>
          <a:bodyPr/>
          <a:lstStyle/>
          <a:p>
            <a:pPr marL="381000" indent="-381000" eaLnBrk="1" hangingPunct="1">
              <a:lnSpc>
                <a:spcPct val="90000"/>
              </a:lnSpc>
            </a:pPr>
            <a:r>
              <a:rPr lang="en-US" altLang="en-US" sz="2400" smtClean="0"/>
              <a:t>In principle, conflict has multiple stages</a:t>
            </a:r>
          </a:p>
          <a:p>
            <a:pPr marL="800100" lvl="1" indent="-342900" eaLnBrk="1" hangingPunct="1">
              <a:lnSpc>
                <a:spcPct val="90000"/>
              </a:lnSpc>
              <a:buFontTx/>
              <a:buAutoNum type="arabicPeriod"/>
            </a:pPr>
            <a:r>
              <a:rPr lang="en-US" altLang="en-US" sz="2000" smtClean="0"/>
              <a:t>Preparation </a:t>
            </a:r>
          </a:p>
          <a:p>
            <a:pPr marL="800100" lvl="1" indent="-342900" eaLnBrk="1" hangingPunct="1">
              <a:lnSpc>
                <a:spcPct val="90000"/>
              </a:lnSpc>
              <a:buFontTx/>
              <a:buAutoNum type="arabicPeriod"/>
            </a:pPr>
            <a:r>
              <a:rPr lang="en-US" altLang="en-US" sz="2000" smtClean="0"/>
              <a:t>Initiation of hostilities</a:t>
            </a:r>
          </a:p>
          <a:p>
            <a:pPr marL="800100" lvl="1" indent="-342900" eaLnBrk="1" hangingPunct="1">
              <a:lnSpc>
                <a:spcPct val="90000"/>
              </a:lnSpc>
              <a:buFontTx/>
              <a:buAutoNum type="arabicPeriod"/>
            </a:pPr>
            <a:r>
              <a:rPr lang="en-US" altLang="en-US" sz="2000" smtClean="0"/>
              <a:t>Escalation</a:t>
            </a:r>
          </a:p>
          <a:p>
            <a:pPr marL="800100" lvl="1" indent="-342900" eaLnBrk="1" hangingPunct="1">
              <a:lnSpc>
                <a:spcPct val="90000"/>
              </a:lnSpc>
              <a:buFontTx/>
              <a:buAutoNum type="arabicPeriod"/>
            </a:pPr>
            <a:r>
              <a:rPr lang="en-US" altLang="en-US" sz="2000" smtClean="0"/>
              <a:t>De-escalation</a:t>
            </a:r>
          </a:p>
          <a:p>
            <a:pPr marL="800100" lvl="1" indent="-342900" eaLnBrk="1" hangingPunct="1">
              <a:lnSpc>
                <a:spcPct val="90000"/>
              </a:lnSpc>
              <a:buFontTx/>
              <a:buAutoNum type="arabicPeriod"/>
            </a:pPr>
            <a:r>
              <a:rPr lang="en-US" altLang="en-US" sz="2000" smtClean="0"/>
              <a:t>Termination</a:t>
            </a:r>
          </a:p>
          <a:p>
            <a:pPr marL="381000" indent="-381000" eaLnBrk="1" hangingPunct="1">
              <a:lnSpc>
                <a:spcPct val="90000"/>
              </a:lnSpc>
            </a:pPr>
            <a:endParaRPr lang="en-US" altLang="en-US" sz="2400" smtClean="0"/>
          </a:p>
          <a:p>
            <a:pPr marL="381000" indent="-381000" eaLnBrk="1" hangingPunct="1">
              <a:lnSpc>
                <a:spcPct val="90000"/>
              </a:lnSpc>
            </a:pPr>
            <a:r>
              <a:rPr lang="en-US" altLang="en-US" sz="2400" smtClean="0"/>
              <a:t>Most work to date focuses on #1 and #2 above.  Little work to date on </a:t>
            </a:r>
          </a:p>
          <a:p>
            <a:pPr marL="800100" lvl="1" indent="-342900" eaLnBrk="1" hangingPunct="1">
              <a:lnSpc>
                <a:spcPct val="90000"/>
              </a:lnSpc>
            </a:pPr>
            <a:r>
              <a:rPr lang="en-US" altLang="en-US" sz="2000" smtClean="0"/>
              <a:t>#3: escalation and how to prevent/deter escalation </a:t>
            </a:r>
          </a:p>
          <a:p>
            <a:pPr marL="800100" lvl="1" indent="-342900" eaLnBrk="1" hangingPunct="1">
              <a:lnSpc>
                <a:spcPct val="90000"/>
              </a:lnSpc>
            </a:pPr>
            <a:r>
              <a:rPr lang="en-US" altLang="en-US" sz="2000" smtClean="0"/>
              <a:t>#4: de-escalation and how to facilitate/encourage</a:t>
            </a:r>
          </a:p>
          <a:p>
            <a:pPr marL="800100" lvl="1" indent="-342900" eaLnBrk="1" hangingPunct="1">
              <a:lnSpc>
                <a:spcPct val="90000"/>
              </a:lnSpc>
            </a:pPr>
            <a:r>
              <a:rPr lang="en-US" altLang="en-US" sz="2000" smtClean="0"/>
              <a:t>#5: termination and how to facilitate</a:t>
            </a:r>
          </a:p>
        </p:txBody>
      </p:sp>
      <p:sp>
        <p:nvSpPr>
          <p:cNvPr id="2" name="Date Placeholder 1"/>
          <p:cNvSpPr>
            <a:spLocks noGrp="1"/>
          </p:cNvSpPr>
          <p:nvPr>
            <p:ph type="dt" sz="half" idx="10"/>
          </p:nvPr>
        </p:nvSpPr>
        <p:spPr/>
        <p:txBody>
          <a:bodyPr/>
          <a:lstStyle/>
          <a:p>
            <a:pPr>
              <a:defRPr/>
            </a:pPr>
            <a:r>
              <a:rPr lang="en-US" altLang="en-US" smtClean="0"/>
              <a:t>5/23/2017</a:t>
            </a:r>
            <a:endParaRPr lang="en-US" altLang="en-US"/>
          </a:p>
        </p:txBody>
      </p:sp>
      <p:sp>
        <p:nvSpPr>
          <p:cNvPr id="3" name="Slide Number Placeholder 2"/>
          <p:cNvSpPr>
            <a:spLocks noGrp="1"/>
          </p:cNvSpPr>
          <p:nvPr>
            <p:ph type="sldNum" sz="quarter" idx="12"/>
          </p:nvPr>
        </p:nvSpPr>
        <p:spPr/>
        <p:txBody>
          <a:bodyPr/>
          <a:lstStyle/>
          <a:p>
            <a:pPr>
              <a:defRPr/>
            </a:pPr>
            <a:fld id="{47D3656B-88E5-4E0D-9CB9-5000889A2CD1}" type="slidenum">
              <a:rPr lang="en-US" altLang="en-US" smtClean="0"/>
              <a:pPr>
                <a:defRPr/>
              </a:pPr>
              <a:t>66</a:t>
            </a:fld>
            <a:endParaRPr lang="en-US" altLang="en-US"/>
          </a:p>
        </p:txBody>
      </p:sp>
    </p:spTree>
    <p:extLst>
      <p:ext uri="{BB962C8B-B14F-4D97-AF65-F5344CB8AC3E}">
        <p14:creationId xmlns:p14="http://schemas.microsoft.com/office/powerpoint/2010/main" val="69585629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0"/>
            <a:ext cx="8229600" cy="1143000"/>
          </a:xfrm>
        </p:spPr>
        <p:txBody>
          <a:bodyPr/>
          <a:lstStyle/>
          <a:p>
            <a:pPr eaLnBrk="1" hangingPunct="1"/>
            <a:r>
              <a:rPr lang="en-US" altLang="en-US" sz="3600" smtClean="0"/>
              <a:t>Types of escalation (1)</a:t>
            </a:r>
          </a:p>
        </p:txBody>
      </p:sp>
      <p:sp>
        <p:nvSpPr>
          <p:cNvPr id="31747" name="Rectangle 3"/>
          <p:cNvSpPr>
            <a:spLocks noGrp="1" noChangeArrowheads="1"/>
          </p:cNvSpPr>
          <p:nvPr>
            <p:ph type="body" idx="1"/>
          </p:nvPr>
        </p:nvSpPr>
        <p:spPr>
          <a:xfrm>
            <a:off x="533400" y="1219200"/>
            <a:ext cx="8229600" cy="5029200"/>
          </a:xfrm>
        </p:spPr>
        <p:txBody>
          <a:bodyPr/>
          <a:lstStyle/>
          <a:p>
            <a:pPr eaLnBrk="1" hangingPunct="1">
              <a:lnSpc>
                <a:spcPct val="80000"/>
              </a:lnSpc>
            </a:pPr>
            <a:r>
              <a:rPr lang="en-US" altLang="en-US" sz="2000" smtClean="0"/>
              <a:t>Deliberate escalation is carried out for specific purposes (e.g., to gain advantage, to signal intentions and motivations).</a:t>
            </a:r>
          </a:p>
          <a:p>
            <a:pPr lvl="1" eaLnBrk="1" hangingPunct="1">
              <a:lnSpc>
                <a:spcPct val="80000"/>
              </a:lnSpc>
            </a:pPr>
            <a:r>
              <a:rPr lang="en-US" altLang="en-US" sz="1800" smtClean="0"/>
              <a:t>Will intended recipient notice a signal against ongoing background of cyberattacks?</a:t>
            </a:r>
          </a:p>
          <a:p>
            <a:pPr lvl="1" eaLnBrk="1" hangingPunct="1">
              <a:lnSpc>
                <a:spcPct val="80000"/>
              </a:lnSpc>
            </a:pPr>
            <a:r>
              <a:rPr lang="en-US" altLang="en-US" sz="1800" smtClean="0"/>
              <a:t>What messages could one send using a cyber operation?</a:t>
            </a:r>
          </a:p>
          <a:p>
            <a:pPr lvl="1" eaLnBrk="1" hangingPunct="1">
              <a:lnSpc>
                <a:spcPct val="80000"/>
              </a:lnSpc>
            </a:pPr>
            <a:r>
              <a:rPr lang="en-US" altLang="en-US" sz="1800" smtClean="0"/>
              <a:t>What might make a cyber operation better for signal sending than other mechanisms?</a:t>
            </a:r>
          </a:p>
          <a:p>
            <a:pPr lvl="1" eaLnBrk="1" hangingPunct="1">
              <a:lnSpc>
                <a:spcPct val="80000"/>
              </a:lnSpc>
            </a:pPr>
            <a:r>
              <a:rPr lang="en-US" altLang="en-US" sz="1800" smtClean="0"/>
              <a:t>What means (e.g., easily reversible attacks) are available to signal intent to adversaries in cyberspace, and how might these means be used?</a:t>
            </a:r>
          </a:p>
          <a:p>
            <a:pPr eaLnBrk="1" hangingPunct="1">
              <a:lnSpc>
                <a:spcPct val="80000"/>
              </a:lnSpc>
            </a:pPr>
            <a:endParaRPr lang="en-US" altLang="en-US" sz="2000" smtClean="0"/>
          </a:p>
          <a:p>
            <a:pPr eaLnBrk="1" hangingPunct="1">
              <a:lnSpc>
                <a:spcPct val="80000"/>
              </a:lnSpc>
            </a:pPr>
            <a:r>
              <a:rPr lang="en-US" altLang="en-US" sz="2000" smtClean="0"/>
              <a:t>Inadvertent escalation (mutual misunderstanding regarding thresholds). Communicating thresholds regarding activity in cyberspace is particularly problematic, in peacetime.</a:t>
            </a:r>
          </a:p>
          <a:p>
            <a:pPr lvl="1" eaLnBrk="1" hangingPunct="1">
              <a:lnSpc>
                <a:spcPct val="80000"/>
              </a:lnSpc>
            </a:pPr>
            <a:r>
              <a:rPr lang="en-US" altLang="en-US" sz="1800" smtClean="0"/>
              <a:t>Active threat neutralization and exploitation can be interpreted as attack </a:t>
            </a:r>
          </a:p>
          <a:p>
            <a:pPr lvl="1" eaLnBrk="1" hangingPunct="1">
              <a:lnSpc>
                <a:spcPct val="80000"/>
              </a:lnSpc>
            </a:pPr>
            <a:r>
              <a:rPr lang="en-US" altLang="en-US" sz="1800" smtClean="0"/>
              <a:t>How to define and communicate thresholds?</a:t>
            </a:r>
          </a:p>
          <a:p>
            <a:pPr lvl="1" eaLnBrk="1" hangingPunct="1">
              <a:lnSpc>
                <a:spcPct val="80000"/>
              </a:lnSpc>
            </a:pPr>
            <a:r>
              <a:rPr lang="en-US" altLang="en-US" sz="1800" smtClean="0"/>
              <a:t>How do we keep tight control over lower-level personnel, who may have the ability to do things with provocative results as SOP.</a:t>
            </a:r>
          </a:p>
        </p:txBody>
      </p:sp>
      <p:sp>
        <p:nvSpPr>
          <p:cNvPr id="2" name="Date Placeholder 1"/>
          <p:cNvSpPr>
            <a:spLocks noGrp="1"/>
          </p:cNvSpPr>
          <p:nvPr>
            <p:ph type="dt" sz="half" idx="10"/>
          </p:nvPr>
        </p:nvSpPr>
        <p:spPr/>
        <p:txBody>
          <a:bodyPr/>
          <a:lstStyle/>
          <a:p>
            <a:pPr>
              <a:defRPr/>
            </a:pPr>
            <a:r>
              <a:rPr lang="en-US" altLang="en-US" smtClean="0"/>
              <a:t>5/23/2017</a:t>
            </a:r>
            <a:endParaRPr lang="en-US" altLang="en-US"/>
          </a:p>
        </p:txBody>
      </p:sp>
      <p:sp>
        <p:nvSpPr>
          <p:cNvPr id="3" name="Slide Number Placeholder 2"/>
          <p:cNvSpPr>
            <a:spLocks noGrp="1"/>
          </p:cNvSpPr>
          <p:nvPr>
            <p:ph type="sldNum" sz="quarter" idx="12"/>
          </p:nvPr>
        </p:nvSpPr>
        <p:spPr/>
        <p:txBody>
          <a:bodyPr/>
          <a:lstStyle/>
          <a:p>
            <a:pPr>
              <a:defRPr/>
            </a:pPr>
            <a:fld id="{47D3656B-88E5-4E0D-9CB9-5000889A2CD1}" type="slidenum">
              <a:rPr lang="en-US" altLang="en-US" smtClean="0"/>
              <a:pPr>
                <a:defRPr/>
              </a:pPr>
              <a:t>67</a:t>
            </a:fld>
            <a:endParaRPr lang="en-US" altLang="en-US"/>
          </a:p>
        </p:txBody>
      </p:sp>
    </p:spTree>
    <p:extLst>
      <p:ext uri="{BB962C8B-B14F-4D97-AF65-F5344CB8AC3E}">
        <p14:creationId xmlns:p14="http://schemas.microsoft.com/office/powerpoint/2010/main" val="315906935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altLang="en-US" sz="4000" smtClean="0"/>
              <a:t>Types of escalation (2)</a:t>
            </a:r>
          </a:p>
        </p:txBody>
      </p:sp>
      <p:sp>
        <p:nvSpPr>
          <p:cNvPr id="32771" name="Rectangle 3"/>
          <p:cNvSpPr>
            <a:spLocks noGrp="1" noChangeArrowheads="1"/>
          </p:cNvSpPr>
          <p:nvPr>
            <p:ph type="body" idx="1"/>
          </p:nvPr>
        </p:nvSpPr>
        <p:spPr/>
        <p:txBody>
          <a:bodyPr/>
          <a:lstStyle/>
          <a:p>
            <a:pPr eaLnBrk="1" hangingPunct="1">
              <a:lnSpc>
                <a:spcPct val="80000"/>
              </a:lnSpc>
            </a:pPr>
            <a:r>
              <a:rPr lang="en-US" altLang="en-US" sz="2000" dirty="0" smtClean="0"/>
              <a:t>Accidental escalation can result from some unintended effect due to failure in weapons, operators, command, intelligence.  Hard to gather adequate intelligence on cyber targets.</a:t>
            </a:r>
          </a:p>
          <a:p>
            <a:pPr lvl="1" eaLnBrk="1" hangingPunct="1">
              <a:lnSpc>
                <a:spcPct val="80000"/>
              </a:lnSpc>
            </a:pPr>
            <a:r>
              <a:rPr lang="en-US" altLang="en-US" sz="1800" dirty="0" smtClean="0"/>
              <a:t>How can national authorities exercise effective command and control of cyber forces in a rapidly evolving conflict environment? </a:t>
            </a:r>
          </a:p>
          <a:p>
            <a:pPr lvl="1" eaLnBrk="1" hangingPunct="1">
              <a:lnSpc>
                <a:spcPct val="80000"/>
              </a:lnSpc>
            </a:pPr>
            <a:r>
              <a:rPr lang="en-US" altLang="en-US" sz="1800" dirty="0" smtClean="0"/>
              <a:t>How will connectivity with agents be maintained?  How will integrity of agents (and their environments) be ensured?</a:t>
            </a:r>
          </a:p>
          <a:p>
            <a:pPr lvl="1" eaLnBrk="1" hangingPunct="1">
              <a:lnSpc>
                <a:spcPct val="80000"/>
              </a:lnSpc>
            </a:pPr>
            <a:r>
              <a:rPr lang="en-US" altLang="en-US" sz="1800" dirty="0" smtClean="0"/>
              <a:t>How will C2 be exercised when personnel can do small things with large impact, especially during crisis?</a:t>
            </a:r>
          </a:p>
          <a:p>
            <a:pPr eaLnBrk="1" hangingPunct="1">
              <a:lnSpc>
                <a:spcPct val="80000"/>
              </a:lnSpc>
            </a:pPr>
            <a:endParaRPr lang="en-US" altLang="en-US" sz="2000" dirty="0" smtClean="0"/>
          </a:p>
          <a:p>
            <a:pPr eaLnBrk="1" hangingPunct="1">
              <a:lnSpc>
                <a:spcPct val="80000"/>
              </a:lnSpc>
            </a:pPr>
            <a:r>
              <a:rPr lang="en-US" altLang="en-US" sz="2000" dirty="0" smtClean="0"/>
              <a:t>Catalytic escalation occurs when some third party succeeds in provoking two parties to engage in conflict.  Inherent anonymity of cyber operations make “false-flag” operations easier to undertake in cyberspace.</a:t>
            </a:r>
          </a:p>
          <a:p>
            <a:pPr lvl="1" eaLnBrk="1" hangingPunct="1">
              <a:lnSpc>
                <a:spcPct val="80000"/>
              </a:lnSpc>
            </a:pPr>
            <a:r>
              <a:rPr lang="en-US" altLang="en-US" sz="1800" dirty="0" smtClean="0"/>
              <a:t>Misdirected retaliatory act intended to discourage further attacks is overtly offensive.</a:t>
            </a:r>
          </a:p>
          <a:p>
            <a:pPr eaLnBrk="1" hangingPunct="1">
              <a:lnSpc>
                <a:spcPct val="80000"/>
              </a:lnSpc>
            </a:pPr>
            <a:endParaRPr lang="en-US" altLang="en-US" sz="2000" dirty="0" smtClean="0"/>
          </a:p>
        </p:txBody>
      </p:sp>
      <p:sp>
        <p:nvSpPr>
          <p:cNvPr id="2" name="Date Placeholder 1"/>
          <p:cNvSpPr>
            <a:spLocks noGrp="1"/>
          </p:cNvSpPr>
          <p:nvPr>
            <p:ph type="dt" sz="half" idx="10"/>
          </p:nvPr>
        </p:nvSpPr>
        <p:spPr/>
        <p:txBody>
          <a:bodyPr/>
          <a:lstStyle/>
          <a:p>
            <a:pPr>
              <a:defRPr/>
            </a:pPr>
            <a:r>
              <a:rPr lang="en-US" altLang="en-US" smtClean="0"/>
              <a:t>5/23/2017</a:t>
            </a:r>
            <a:endParaRPr lang="en-US" altLang="en-US"/>
          </a:p>
        </p:txBody>
      </p:sp>
      <p:sp>
        <p:nvSpPr>
          <p:cNvPr id="3" name="Slide Number Placeholder 2"/>
          <p:cNvSpPr>
            <a:spLocks noGrp="1"/>
          </p:cNvSpPr>
          <p:nvPr>
            <p:ph type="sldNum" sz="quarter" idx="12"/>
          </p:nvPr>
        </p:nvSpPr>
        <p:spPr/>
        <p:txBody>
          <a:bodyPr/>
          <a:lstStyle/>
          <a:p>
            <a:pPr>
              <a:defRPr/>
            </a:pPr>
            <a:fld id="{47D3656B-88E5-4E0D-9CB9-5000889A2CD1}" type="slidenum">
              <a:rPr lang="en-US" altLang="en-US" smtClean="0"/>
              <a:pPr>
                <a:defRPr/>
              </a:pPr>
              <a:t>68</a:t>
            </a:fld>
            <a:endParaRPr lang="en-US" altLang="en-US"/>
          </a:p>
        </p:txBody>
      </p:sp>
    </p:spTree>
    <p:extLst>
      <p:ext uri="{BB962C8B-B14F-4D97-AF65-F5344CB8AC3E}">
        <p14:creationId xmlns:p14="http://schemas.microsoft.com/office/powerpoint/2010/main" val="50045458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ltLang="en-US" sz="3600" smtClean="0"/>
              <a:t>Conflict termination</a:t>
            </a:r>
          </a:p>
        </p:txBody>
      </p:sp>
      <p:sp>
        <p:nvSpPr>
          <p:cNvPr id="33795" name="Rectangle 3"/>
          <p:cNvSpPr>
            <a:spLocks noGrp="1" noChangeArrowheads="1"/>
          </p:cNvSpPr>
          <p:nvPr>
            <p:ph type="body" idx="1"/>
          </p:nvPr>
        </p:nvSpPr>
        <p:spPr>
          <a:xfrm>
            <a:off x="457200" y="1143000"/>
            <a:ext cx="8229600" cy="5334000"/>
          </a:xfrm>
        </p:spPr>
        <p:txBody>
          <a:bodyPr/>
          <a:lstStyle/>
          <a:p>
            <a:pPr eaLnBrk="1" hangingPunct="1">
              <a:lnSpc>
                <a:spcPct val="80000"/>
              </a:lnSpc>
            </a:pPr>
            <a:r>
              <a:rPr lang="en-US" altLang="en-US" sz="1500" dirty="0" smtClean="0"/>
              <a:t>A negotiated conflict termination presumes the existence of an ongoing conflict to which the participants desire an end.  A satisfactory conflict termination generally requires several elements:</a:t>
            </a:r>
          </a:p>
          <a:p>
            <a:pPr lvl="1" eaLnBrk="1" hangingPunct="1">
              <a:lnSpc>
                <a:spcPct val="80000"/>
              </a:lnSpc>
            </a:pPr>
            <a:r>
              <a:rPr lang="en-US" altLang="en-US" sz="1500" dirty="0" smtClean="0"/>
              <a:t>A reliable and trustworthy mechanism that can be used by the involved parties to negotiate the terms of an agreement to terminate a conflict.</a:t>
            </a:r>
          </a:p>
          <a:p>
            <a:pPr lvl="2" eaLnBrk="1" hangingPunct="1">
              <a:lnSpc>
                <a:spcPct val="80000"/>
              </a:lnSpc>
            </a:pPr>
            <a:r>
              <a:rPr lang="en-US" altLang="en-US" sz="1500" dirty="0" smtClean="0"/>
              <a:t>How to negotiate securely and privately when channels for communication may be compromised cyber channels?</a:t>
            </a:r>
          </a:p>
          <a:p>
            <a:pPr lvl="1" eaLnBrk="1" hangingPunct="1">
              <a:lnSpc>
                <a:spcPct val="80000"/>
              </a:lnSpc>
            </a:pPr>
            <a:r>
              <a:rPr lang="en-US" altLang="en-US" sz="1500" dirty="0" smtClean="0"/>
              <a:t>A clear understanding about what the terms of any agreement require each side to do.</a:t>
            </a:r>
          </a:p>
          <a:p>
            <a:pPr lvl="2" eaLnBrk="1" hangingPunct="1">
              <a:lnSpc>
                <a:spcPct val="80000"/>
              </a:lnSpc>
            </a:pPr>
            <a:r>
              <a:rPr lang="en-US" altLang="en-US" sz="1500" dirty="0" smtClean="0"/>
              <a:t>How to know where cyber weapons are deployed</a:t>
            </a:r>
          </a:p>
          <a:p>
            <a:pPr lvl="1" eaLnBrk="1" hangingPunct="1">
              <a:lnSpc>
                <a:spcPct val="80000"/>
              </a:lnSpc>
            </a:pPr>
            <a:r>
              <a:rPr lang="en-US" altLang="en-US" sz="1500" dirty="0" smtClean="0"/>
              <a:t>Assurance that all parties to an agreement will adhere to the terms of any such agreement.</a:t>
            </a:r>
          </a:p>
          <a:p>
            <a:pPr lvl="2" eaLnBrk="1" hangingPunct="1">
              <a:lnSpc>
                <a:spcPct val="80000"/>
              </a:lnSpc>
            </a:pPr>
            <a:r>
              <a:rPr lang="en-US" altLang="en-US" sz="1500" dirty="0" smtClean="0"/>
              <a:t>How much would Nation R tell Nation B about system and network penetrations it had made? Such information might be used by Nation B to prosecute an attack or defend itself more effectively against Nation R.</a:t>
            </a:r>
          </a:p>
          <a:p>
            <a:pPr lvl="1" eaLnBrk="1" hangingPunct="1">
              <a:lnSpc>
                <a:spcPct val="80000"/>
              </a:lnSpc>
            </a:pPr>
            <a:r>
              <a:rPr lang="en-US" altLang="en-US" sz="1500" dirty="0" smtClean="0"/>
              <a:t>Capabilities for each party to verify compliance with the terms of a cease-fire.  </a:t>
            </a:r>
          </a:p>
          <a:p>
            <a:pPr lvl="2" eaLnBrk="1" hangingPunct="1">
              <a:lnSpc>
                <a:spcPct val="80000"/>
              </a:lnSpc>
            </a:pPr>
            <a:r>
              <a:rPr lang="en-US" altLang="en-US" sz="1500" dirty="0" smtClean="0"/>
              <a:t>Why would Nation B believe a claim by Nation R that R was complying with the terms of a cease-fire?  </a:t>
            </a:r>
          </a:p>
          <a:p>
            <a:pPr lvl="2" eaLnBrk="1" hangingPunct="1">
              <a:lnSpc>
                <a:spcPct val="80000"/>
              </a:lnSpc>
            </a:pPr>
            <a:r>
              <a:rPr lang="en-US" altLang="en-US" sz="1500" dirty="0" smtClean="0"/>
              <a:t>Overt or cooperative intelligence not likely to be believed</a:t>
            </a:r>
          </a:p>
          <a:p>
            <a:pPr lvl="2" eaLnBrk="1" hangingPunct="1">
              <a:lnSpc>
                <a:spcPct val="80000"/>
              </a:lnSpc>
            </a:pPr>
            <a:r>
              <a:rPr lang="en-US" altLang="en-US" sz="1500" dirty="0" smtClean="0"/>
              <a:t>Covert cyber exploitation to gain intelligence likely to be misinterpreted if discovered</a:t>
            </a:r>
          </a:p>
          <a:p>
            <a:pPr lvl="2" eaLnBrk="1" hangingPunct="1">
              <a:lnSpc>
                <a:spcPct val="80000"/>
              </a:lnSpc>
            </a:pPr>
            <a:r>
              <a:rPr lang="en-US" altLang="en-US" sz="1500" dirty="0" smtClean="0"/>
              <a:t>Patriotic hackers continuing</a:t>
            </a:r>
          </a:p>
          <a:p>
            <a:pPr lvl="2" eaLnBrk="1" hangingPunct="1">
              <a:lnSpc>
                <a:spcPct val="80000"/>
              </a:lnSpc>
            </a:pPr>
            <a:r>
              <a:rPr lang="en-US" altLang="en-US" sz="1500" dirty="0" smtClean="0"/>
              <a:t>Differentiating background of ongoing “normal” hacking</a:t>
            </a:r>
          </a:p>
          <a:p>
            <a:pPr lvl="2" eaLnBrk="1" hangingPunct="1">
              <a:lnSpc>
                <a:spcPct val="80000"/>
              </a:lnSpc>
            </a:pPr>
            <a:r>
              <a:rPr lang="en-US" altLang="en-US" sz="1500" dirty="0" smtClean="0"/>
              <a:t>No national identifiers on attack traffic </a:t>
            </a:r>
          </a:p>
        </p:txBody>
      </p:sp>
      <p:sp>
        <p:nvSpPr>
          <p:cNvPr id="2" name="Date Placeholder 1"/>
          <p:cNvSpPr>
            <a:spLocks noGrp="1"/>
          </p:cNvSpPr>
          <p:nvPr>
            <p:ph type="dt" sz="half" idx="10"/>
          </p:nvPr>
        </p:nvSpPr>
        <p:spPr/>
        <p:txBody>
          <a:bodyPr/>
          <a:lstStyle/>
          <a:p>
            <a:pPr>
              <a:defRPr/>
            </a:pPr>
            <a:r>
              <a:rPr lang="en-US" altLang="en-US" smtClean="0"/>
              <a:t>5/23/2017</a:t>
            </a:r>
            <a:endParaRPr lang="en-US" altLang="en-US"/>
          </a:p>
        </p:txBody>
      </p:sp>
      <p:sp>
        <p:nvSpPr>
          <p:cNvPr id="3" name="Slide Number Placeholder 2"/>
          <p:cNvSpPr>
            <a:spLocks noGrp="1"/>
          </p:cNvSpPr>
          <p:nvPr>
            <p:ph type="sldNum" sz="quarter" idx="12"/>
          </p:nvPr>
        </p:nvSpPr>
        <p:spPr/>
        <p:txBody>
          <a:bodyPr/>
          <a:lstStyle/>
          <a:p>
            <a:pPr>
              <a:defRPr/>
            </a:pPr>
            <a:fld id="{47D3656B-88E5-4E0D-9CB9-5000889A2CD1}" type="slidenum">
              <a:rPr lang="en-US" altLang="en-US" smtClean="0"/>
              <a:pPr>
                <a:defRPr/>
              </a:pPr>
              <a:t>69</a:t>
            </a:fld>
            <a:endParaRPr lang="en-US" altLang="en-US"/>
          </a:p>
        </p:txBody>
      </p:sp>
    </p:spTree>
    <p:extLst>
      <p:ext uri="{BB962C8B-B14F-4D97-AF65-F5344CB8AC3E}">
        <p14:creationId xmlns:p14="http://schemas.microsoft.com/office/powerpoint/2010/main" val="30137183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sz="3600" dirty="0" smtClean="0"/>
              <a:t>What is a “gun” in cyberspace?</a:t>
            </a:r>
            <a:endParaRPr lang="en-US" sz="3600" dirty="0"/>
          </a:p>
        </p:txBody>
      </p:sp>
      <p:sp>
        <p:nvSpPr>
          <p:cNvPr id="3" name="Content Placeholder 2"/>
          <p:cNvSpPr>
            <a:spLocks noGrp="1"/>
          </p:cNvSpPr>
          <p:nvPr>
            <p:ph idx="1"/>
          </p:nvPr>
        </p:nvSpPr>
        <p:spPr>
          <a:xfrm>
            <a:off x="457200" y="1143000"/>
            <a:ext cx="8229600" cy="4983163"/>
          </a:xfrm>
        </p:spPr>
        <p:txBody>
          <a:bodyPr/>
          <a:lstStyle/>
          <a:p>
            <a:r>
              <a:rPr lang="en-US" sz="2800" dirty="0" smtClean="0"/>
              <a:t>Cyber weapon: instrument used to create bad effects against adversary computer</a:t>
            </a:r>
          </a:p>
          <a:p>
            <a:pPr lvl="1"/>
            <a:r>
              <a:rPr lang="en-US" dirty="0" smtClean="0"/>
              <a:t>Destroy data/program</a:t>
            </a:r>
          </a:p>
          <a:p>
            <a:pPr lvl="1"/>
            <a:r>
              <a:rPr lang="en-US" dirty="0" smtClean="0"/>
              <a:t>Render it inaccessible</a:t>
            </a:r>
          </a:p>
          <a:p>
            <a:pPr lvl="1"/>
            <a:r>
              <a:rPr lang="en-US" dirty="0" smtClean="0"/>
              <a:t>Steal data</a:t>
            </a:r>
          </a:p>
          <a:p>
            <a:pPr lvl="1"/>
            <a:r>
              <a:rPr lang="en-US" dirty="0" smtClean="0"/>
              <a:t>Harm devices attached to computers</a:t>
            </a:r>
          </a:p>
          <a:p>
            <a:endParaRPr lang="en-US" sz="2800" dirty="0" smtClean="0"/>
          </a:p>
          <a:p>
            <a:endParaRPr lang="en-US" sz="2800" dirty="0" smtClean="0"/>
          </a:p>
          <a:p>
            <a:endParaRPr lang="en-US" sz="2800" dirty="0"/>
          </a:p>
        </p:txBody>
      </p:sp>
      <p:sp>
        <p:nvSpPr>
          <p:cNvPr id="4" name="Date Placeholder 3"/>
          <p:cNvSpPr>
            <a:spLocks noGrp="1"/>
          </p:cNvSpPr>
          <p:nvPr>
            <p:ph type="dt" sz="half" idx="10"/>
          </p:nvPr>
        </p:nvSpPr>
        <p:spPr/>
        <p:txBody>
          <a:bodyPr/>
          <a:lstStyle/>
          <a:p>
            <a:pPr>
              <a:defRPr/>
            </a:pPr>
            <a:r>
              <a:rPr lang="en-US" altLang="en-US" smtClean="0"/>
              <a:t>5/23/2017</a:t>
            </a:r>
            <a:endParaRPr lang="en-US" altLang="en-US"/>
          </a:p>
        </p:txBody>
      </p:sp>
      <p:sp>
        <p:nvSpPr>
          <p:cNvPr id="5" name="Slide Number Placeholder 4"/>
          <p:cNvSpPr>
            <a:spLocks noGrp="1"/>
          </p:cNvSpPr>
          <p:nvPr>
            <p:ph type="sldNum" sz="quarter" idx="12"/>
          </p:nvPr>
        </p:nvSpPr>
        <p:spPr/>
        <p:txBody>
          <a:bodyPr/>
          <a:lstStyle/>
          <a:p>
            <a:pPr>
              <a:defRPr/>
            </a:pPr>
            <a:fld id="{7E990BC4-F4FF-4AC5-8147-83F4533C5FB1}" type="slidenum">
              <a:rPr lang="en-US" altLang="en-US" smtClean="0"/>
              <a:pPr>
                <a:defRPr/>
              </a:pPr>
              <a:t>7</a:t>
            </a:fld>
            <a:endParaRPr lang="en-US" altLang="en-US"/>
          </a:p>
        </p:txBody>
      </p:sp>
    </p:spTree>
    <p:extLst>
      <p:ext uri="{BB962C8B-B14F-4D97-AF65-F5344CB8AC3E}">
        <p14:creationId xmlns:p14="http://schemas.microsoft.com/office/powerpoint/2010/main" val="347786897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en-US" sz="3600" smtClean="0"/>
              <a:t>Some questions </a:t>
            </a:r>
            <a:br>
              <a:rPr lang="en-US" altLang="en-US" sz="3600" smtClean="0"/>
            </a:br>
            <a:r>
              <a:rPr lang="en-US" altLang="en-US" sz="3600" smtClean="0"/>
              <a:t>re escalation and termination</a:t>
            </a:r>
          </a:p>
        </p:txBody>
      </p:sp>
      <p:sp>
        <p:nvSpPr>
          <p:cNvPr id="34819" name="Rectangle 3"/>
          <p:cNvSpPr>
            <a:spLocks noGrp="1" noChangeArrowheads="1"/>
          </p:cNvSpPr>
          <p:nvPr>
            <p:ph type="body" idx="1"/>
          </p:nvPr>
        </p:nvSpPr>
        <p:spPr/>
        <p:txBody>
          <a:bodyPr/>
          <a:lstStyle/>
          <a:p>
            <a:pPr>
              <a:lnSpc>
                <a:spcPct val="80000"/>
              </a:lnSpc>
            </a:pPr>
            <a:r>
              <a:rPr lang="en-US" altLang="en-US" sz="2000" smtClean="0"/>
              <a:t>What is/are enabling conditions for crisis stability in cyberspace?  </a:t>
            </a:r>
          </a:p>
          <a:p>
            <a:pPr lvl="1">
              <a:lnSpc>
                <a:spcPct val="80000"/>
              </a:lnSpc>
            </a:pPr>
            <a:r>
              <a:rPr lang="en-US" altLang="en-US" sz="1800" smtClean="0"/>
              <a:t>Many incentives for striking first in cyberspace</a:t>
            </a:r>
          </a:p>
          <a:p>
            <a:pPr lvl="2">
              <a:lnSpc>
                <a:spcPct val="80000"/>
              </a:lnSpc>
            </a:pPr>
            <a:r>
              <a:rPr lang="en-US" altLang="en-US" sz="1600" smtClean="0"/>
              <a:t>Perishability of intelligence</a:t>
            </a:r>
          </a:p>
          <a:p>
            <a:pPr lvl="2">
              <a:lnSpc>
                <a:spcPct val="80000"/>
              </a:lnSpc>
            </a:pPr>
            <a:r>
              <a:rPr lang="en-US" altLang="en-US" sz="1600" smtClean="0"/>
              <a:t>Doctrine and logic calls for early use</a:t>
            </a:r>
          </a:p>
          <a:p>
            <a:pPr lvl="1" eaLnBrk="1" hangingPunct="1">
              <a:lnSpc>
                <a:spcPct val="80000"/>
              </a:lnSpc>
            </a:pPr>
            <a:r>
              <a:rPr lang="en-US" altLang="en-US" sz="1800" smtClean="0"/>
              <a:t>Some incentives for self-restraint</a:t>
            </a:r>
          </a:p>
          <a:p>
            <a:pPr lvl="2" eaLnBrk="1" hangingPunct="1">
              <a:lnSpc>
                <a:spcPct val="80000"/>
              </a:lnSpc>
            </a:pPr>
            <a:r>
              <a:rPr lang="en-US" altLang="en-US" sz="1600" smtClean="0"/>
              <a:t>Blowback and entanglement (may be hard to identify)</a:t>
            </a:r>
          </a:p>
          <a:p>
            <a:pPr lvl="2" eaLnBrk="1" hangingPunct="1">
              <a:lnSpc>
                <a:spcPct val="80000"/>
              </a:lnSpc>
            </a:pPr>
            <a:r>
              <a:rPr lang="en-US" altLang="en-US" sz="1600" smtClean="0"/>
              <a:t>Mere usage of cyber is *not* inherently escalatory (as NBC might be)</a:t>
            </a:r>
          </a:p>
          <a:p>
            <a:pPr lvl="1" eaLnBrk="1" hangingPunct="1">
              <a:lnSpc>
                <a:spcPct val="80000"/>
              </a:lnSpc>
            </a:pPr>
            <a:endParaRPr lang="en-US" altLang="en-US" sz="1800" smtClean="0"/>
          </a:p>
          <a:p>
            <a:pPr>
              <a:lnSpc>
                <a:spcPct val="80000"/>
              </a:lnSpc>
            </a:pPr>
            <a:r>
              <a:rPr lang="en-US" altLang="en-US" sz="2000" smtClean="0"/>
              <a:t>Effective C2 for cyber to manage a cyber crisis (own forces, patriotic hackers)?</a:t>
            </a:r>
          </a:p>
          <a:p>
            <a:pPr>
              <a:lnSpc>
                <a:spcPct val="80000"/>
              </a:lnSpc>
            </a:pPr>
            <a:r>
              <a:rPr lang="en-US" altLang="en-US" sz="2000" smtClean="0"/>
              <a:t>How cyber conflict might lead to kinetic conflict?</a:t>
            </a:r>
          </a:p>
          <a:p>
            <a:pPr>
              <a:lnSpc>
                <a:spcPct val="80000"/>
              </a:lnSpc>
            </a:pPr>
            <a:r>
              <a:rPr lang="en-US" altLang="en-US" sz="2000" smtClean="0"/>
              <a:t>How to verify a cyber cease-fire?</a:t>
            </a:r>
          </a:p>
          <a:p>
            <a:pPr>
              <a:lnSpc>
                <a:spcPct val="80000"/>
              </a:lnSpc>
            </a:pPr>
            <a:r>
              <a:rPr lang="en-US" altLang="en-US" sz="2000" smtClean="0"/>
              <a:t>How to do effective attack assessment (scale, nature of attack)?</a:t>
            </a:r>
          </a:p>
          <a:p>
            <a:pPr>
              <a:lnSpc>
                <a:spcPct val="80000"/>
              </a:lnSpc>
            </a:pPr>
            <a:r>
              <a:rPr lang="en-US" altLang="en-US" sz="2000" smtClean="0"/>
              <a:t>How to reassure/signal adversary regarding intentions?</a:t>
            </a:r>
          </a:p>
          <a:p>
            <a:pPr lvl="1">
              <a:lnSpc>
                <a:spcPct val="80000"/>
              </a:lnSpc>
            </a:pPr>
            <a:r>
              <a:rPr lang="en-US" altLang="en-US" sz="1800" smtClean="0"/>
              <a:t>Will anyone believe what is said?</a:t>
            </a:r>
          </a:p>
        </p:txBody>
      </p:sp>
      <p:sp>
        <p:nvSpPr>
          <p:cNvPr id="2" name="Date Placeholder 1"/>
          <p:cNvSpPr>
            <a:spLocks noGrp="1"/>
          </p:cNvSpPr>
          <p:nvPr>
            <p:ph type="dt" sz="half" idx="10"/>
          </p:nvPr>
        </p:nvSpPr>
        <p:spPr/>
        <p:txBody>
          <a:bodyPr/>
          <a:lstStyle/>
          <a:p>
            <a:pPr>
              <a:defRPr/>
            </a:pPr>
            <a:r>
              <a:rPr lang="en-US" altLang="en-US" smtClean="0"/>
              <a:t>5/23/2017</a:t>
            </a:r>
            <a:endParaRPr lang="en-US" altLang="en-US"/>
          </a:p>
        </p:txBody>
      </p:sp>
      <p:sp>
        <p:nvSpPr>
          <p:cNvPr id="3" name="Slide Number Placeholder 2"/>
          <p:cNvSpPr>
            <a:spLocks noGrp="1"/>
          </p:cNvSpPr>
          <p:nvPr>
            <p:ph type="sldNum" sz="quarter" idx="12"/>
          </p:nvPr>
        </p:nvSpPr>
        <p:spPr/>
        <p:txBody>
          <a:bodyPr/>
          <a:lstStyle/>
          <a:p>
            <a:pPr>
              <a:defRPr/>
            </a:pPr>
            <a:fld id="{47D3656B-88E5-4E0D-9CB9-5000889A2CD1}" type="slidenum">
              <a:rPr lang="en-US" altLang="en-US" smtClean="0"/>
              <a:pPr>
                <a:defRPr/>
              </a:pPr>
              <a:t>70</a:t>
            </a:fld>
            <a:endParaRPr lang="en-US" altLang="en-US"/>
          </a:p>
        </p:txBody>
      </p:sp>
    </p:spTree>
    <p:extLst>
      <p:ext uri="{BB962C8B-B14F-4D97-AF65-F5344CB8AC3E}">
        <p14:creationId xmlns:p14="http://schemas.microsoft.com/office/powerpoint/2010/main" val="142572962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Active Defense</a:t>
            </a:r>
            <a:endParaRPr lang="en-US" dirty="0"/>
          </a:p>
        </p:txBody>
      </p:sp>
      <p:sp>
        <p:nvSpPr>
          <p:cNvPr id="7" name="Subtitle 6"/>
          <p:cNvSpPr>
            <a:spLocks noGrp="1"/>
          </p:cNvSpPr>
          <p:nvPr>
            <p:ph type="subTitle" idx="1"/>
          </p:nvPr>
        </p:nvSpPr>
        <p:spPr/>
        <p:txBody>
          <a:bodyPr/>
          <a:lstStyle/>
          <a:p>
            <a:endParaRPr lang="en-US"/>
          </a:p>
        </p:txBody>
      </p:sp>
      <p:sp>
        <p:nvSpPr>
          <p:cNvPr id="4" name="Date Placeholder 3"/>
          <p:cNvSpPr>
            <a:spLocks noGrp="1"/>
          </p:cNvSpPr>
          <p:nvPr>
            <p:ph type="dt" sz="half" idx="10"/>
          </p:nvPr>
        </p:nvSpPr>
        <p:spPr/>
        <p:txBody>
          <a:bodyPr/>
          <a:lstStyle/>
          <a:p>
            <a:pPr>
              <a:defRPr/>
            </a:pPr>
            <a:r>
              <a:rPr lang="en-US" altLang="en-US" smtClean="0"/>
              <a:t>5/23/2017</a:t>
            </a:r>
            <a:endParaRPr lang="en-US" altLang="en-US"/>
          </a:p>
        </p:txBody>
      </p:sp>
      <p:sp>
        <p:nvSpPr>
          <p:cNvPr id="5" name="Slide Number Placeholder 4"/>
          <p:cNvSpPr>
            <a:spLocks noGrp="1"/>
          </p:cNvSpPr>
          <p:nvPr>
            <p:ph type="sldNum" sz="quarter" idx="12"/>
          </p:nvPr>
        </p:nvSpPr>
        <p:spPr/>
        <p:txBody>
          <a:bodyPr/>
          <a:lstStyle/>
          <a:p>
            <a:pPr>
              <a:defRPr/>
            </a:pPr>
            <a:fld id="{47D3656B-88E5-4E0D-9CB9-5000889A2CD1}" type="slidenum">
              <a:rPr lang="en-US" altLang="en-US" smtClean="0"/>
              <a:pPr>
                <a:defRPr/>
              </a:pPr>
              <a:t>71</a:t>
            </a:fld>
            <a:endParaRPr lang="en-US" altLang="en-US"/>
          </a:p>
        </p:txBody>
      </p:sp>
    </p:spTree>
    <p:extLst>
      <p:ext uri="{BB962C8B-B14F-4D97-AF65-F5344CB8AC3E}">
        <p14:creationId xmlns:p14="http://schemas.microsoft.com/office/powerpoint/2010/main" val="359008793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ltLang="en-US" smtClean="0"/>
              <a:t>Active vs Passive Defense</a:t>
            </a:r>
          </a:p>
        </p:txBody>
      </p:sp>
      <p:sp>
        <p:nvSpPr>
          <p:cNvPr id="23555" name="Rectangle 3"/>
          <p:cNvSpPr>
            <a:spLocks noGrp="1" noChangeArrowheads="1"/>
          </p:cNvSpPr>
          <p:nvPr>
            <p:ph type="body" idx="1"/>
          </p:nvPr>
        </p:nvSpPr>
        <p:spPr/>
        <p:txBody>
          <a:bodyPr/>
          <a:lstStyle/>
          <a:p>
            <a:pPr>
              <a:lnSpc>
                <a:spcPct val="90000"/>
              </a:lnSpc>
            </a:pPr>
            <a:r>
              <a:rPr lang="en-US" altLang="en-US" sz="2400" smtClean="0"/>
              <a:t>Passive defense </a:t>
            </a:r>
          </a:p>
          <a:p>
            <a:pPr lvl="1">
              <a:lnSpc>
                <a:spcPct val="90000"/>
              </a:lnSpc>
            </a:pPr>
            <a:r>
              <a:rPr lang="en-US" altLang="en-US" sz="2000" smtClean="0"/>
              <a:t>“measures taken to reduce the probability of and to minimize the effects of damage caused by hostile action without the intention of taking the initiative” (DOD definition)</a:t>
            </a:r>
          </a:p>
          <a:p>
            <a:pPr lvl="1">
              <a:lnSpc>
                <a:spcPct val="90000"/>
              </a:lnSpc>
            </a:pPr>
            <a:r>
              <a:rPr lang="en-US" altLang="en-US" sz="2000" smtClean="0"/>
              <a:t>Examples:</a:t>
            </a:r>
          </a:p>
          <a:p>
            <a:pPr lvl="2">
              <a:lnSpc>
                <a:spcPct val="90000"/>
              </a:lnSpc>
            </a:pPr>
            <a:r>
              <a:rPr lang="en-US" altLang="en-US" sz="1800" smtClean="0"/>
              <a:t>Firewalls</a:t>
            </a:r>
          </a:p>
          <a:p>
            <a:pPr lvl="2">
              <a:lnSpc>
                <a:spcPct val="90000"/>
              </a:lnSpc>
            </a:pPr>
            <a:r>
              <a:rPr lang="en-US" altLang="en-US" sz="1800" smtClean="0"/>
              <a:t>Antivirus software</a:t>
            </a:r>
          </a:p>
          <a:p>
            <a:pPr lvl="2">
              <a:lnSpc>
                <a:spcPct val="90000"/>
              </a:lnSpc>
            </a:pPr>
            <a:r>
              <a:rPr lang="en-US" altLang="en-US" sz="1800" smtClean="0"/>
              <a:t>Access control</a:t>
            </a:r>
          </a:p>
          <a:p>
            <a:pPr lvl="2">
              <a:lnSpc>
                <a:spcPct val="90000"/>
              </a:lnSpc>
            </a:pPr>
            <a:r>
              <a:rPr lang="en-US" altLang="en-US" sz="1800" smtClean="0"/>
              <a:t>Audits</a:t>
            </a:r>
          </a:p>
          <a:p>
            <a:pPr lvl="2">
              <a:lnSpc>
                <a:spcPct val="90000"/>
              </a:lnSpc>
            </a:pPr>
            <a:r>
              <a:rPr lang="en-US" altLang="en-US" sz="1800" smtClean="0"/>
              <a:t>Intrusion detection</a:t>
            </a:r>
          </a:p>
          <a:p>
            <a:pPr lvl="1">
              <a:lnSpc>
                <a:spcPct val="90000"/>
              </a:lnSpc>
            </a:pPr>
            <a:r>
              <a:rPr lang="en-US" altLang="en-US" sz="2000" smtClean="0"/>
              <a:t>General characteristics</a:t>
            </a:r>
          </a:p>
          <a:p>
            <a:pPr lvl="2">
              <a:lnSpc>
                <a:spcPct val="90000"/>
              </a:lnSpc>
            </a:pPr>
            <a:r>
              <a:rPr lang="en-US" altLang="en-US" sz="1800" smtClean="0"/>
              <a:t>Operate within domain of organizational custody</a:t>
            </a:r>
          </a:p>
          <a:p>
            <a:pPr lvl="2">
              <a:lnSpc>
                <a:spcPct val="90000"/>
              </a:lnSpc>
            </a:pPr>
            <a:r>
              <a:rPr lang="en-US" altLang="en-US" sz="1800" smtClean="0"/>
              <a:t>React to hostile intrusions</a:t>
            </a:r>
          </a:p>
          <a:p>
            <a:pPr lvl="2">
              <a:lnSpc>
                <a:spcPct val="90000"/>
              </a:lnSpc>
            </a:pPr>
            <a:r>
              <a:rPr lang="en-US" altLang="en-US" sz="1800" smtClean="0"/>
              <a:t>“Hostile” is recognizable</a:t>
            </a:r>
          </a:p>
        </p:txBody>
      </p:sp>
      <p:sp>
        <p:nvSpPr>
          <p:cNvPr id="2" name="Date Placeholder 1"/>
          <p:cNvSpPr>
            <a:spLocks noGrp="1"/>
          </p:cNvSpPr>
          <p:nvPr>
            <p:ph type="dt" sz="half" idx="10"/>
          </p:nvPr>
        </p:nvSpPr>
        <p:spPr/>
        <p:txBody>
          <a:bodyPr/>
          <a:lstStyle/>
          <a:p>
            <a:pPr>
              <a:defRPr/>
            </a:pPr>
            <a:r>
              <a:rPr lang="en-US" altLang="en-US" smtClean="0"/>
              <a:t>5/23/2017</a:t>
            </a:r>
            <a:endParaRPr lang="en-US" altLang="en-US"/>
          </a:p>
        </p:txBody>
      </p:sp>
      <p:sp>
        <p:nvSpPr>
          <p:cNvPr id="3" name="Slide Number Placeholder 2"/>
          <p:cNvSpPr>
            <a:spLocks noGrp="1"/>
          </p:cNvSpPr>
          <p:nvPr>
            <p:ph type="sldNum" sz="quarter" idx="12"/>
          </p:nvPr>
        </p:nvSpPr>
        <p:spPr/>
        <p:txBody>
          <a:bodyPr/>
          <a:lstStyle/>
          <a:p>
            <a:pPr>
              <a:defRPr/>
            </a:pPr>
            <a:fld id="{47D3656B-88E5-4E0D-9CB9-5000889A2CD1}" type="slidenum">
              <a:rPr lang="en-US" altLang="en-US" smtClean="0"/>
              <a:pPr>
                <a:defRPr/>
              </a:pPr>
              <a:t>72</a:t>
            </a:fld>
            <a:endParaRPr lang="en-US" altLang="en-US"/>
          </a:p>
        </p:txBody>
      </p:sp>
    </p:spTree>
    <p:extLst>
      <p:ext uri="{BB962C8B-B14F-4D97-AF65-F5344CB8AC3E}">
        <p14:creationId xmlns:p14="http://schemas.microsoft.com/office/powerpoint/2010/main" val="105097621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body" idx="1"/>
          </p:nvPr>
        </p:nvSpPr>
        <p:spPr>
          <a:xfrm>
            <a:off x="457200" y="1143000"/>
            <a:ext cx="8229600" cy="4525963"/>
          </a:xfrm>
        </p:spPr>
        <p:txBody>
          <a:bodyPr/>
          <a:lstStyle/>
          <a:p>
            <a:pPr>
              <a:lnSpc>
                <a:spcPct val="80000"/>
              </a:lnSpc>
            </a:pPr>
            <a:r>
              <a:rPr lang="en-US" altLang="en-US" sz="2400" smtClean="0"/>
              <a:t>Active defense…</a:t>
            </a:r>
          </a:p>
          <a:p>
            <a:pPr lvl="1">
              <a:lnSpc>
                <a:spcPct val="80000"/>
              </a:lnSpc>
            </a:pPr>
            <a:r>
              <a:rPr lang="en-US" altLang="en-US" sz="2000" smtClean="0"/>
              <a:t>Is a confused concept, used in multiple ways:</a:t>
            </a:r>
          </a:p>
          <a:p>
            <a:pPr lvl="2">
              <a:lnSpc>
                <a:spcPct val="80000"/>
              </a:lnSpc>
            </a:pPr>
            <a:r>
              <a:rPr lang="en-US" altLang="en-US" sz="1800" smtClean="0"/>
              <a:t>Anything outside the organizational domain</a:t>
            </a:r>
          </a:p>
          <a:p>
            <a:pPr lvl="2">
              <a:lnSpc>
                <a:spcPct val="80000"/>
              </a:lnSpc>
            </a:pPr>
            <a:r>
              <a:rPr lang="en-US" altLang="en-US" sz="1800" smtClean="0"/>
              <a:t>Anything non-cooperative</a:t>
            </a:r>
          </a:p>
          <a:p>
            <a:pPr lvl="2">
              <a:lnSpc>
                <a:spcPct val="80000"/>
              </a:lnSpc>
            </a:pPr>
            <a:r>
              <a:rPr lang="en-US" altLang="en-US" sz="1800" smtClean="0"/>
              <a:t>Anything harmful</a:t>
            </a:r>
          </a:p>
          <a:p>
            <a:pPr lvl="2">
              <a:lnSpc>
                <a:spcPct val="80000"/>
              </a:lnSpc>
            </a:pPr>
            <a:r>
              <a:rPr lang="en-US" altLang="en-US" sz="1800" smtClean="0"/>
              <a:t>Anything proactive</a:t>
            </a:r>
          </a:p>
          <a:p>
            <a:pPr lvl="2">
              <a:lnSpc>
                <a:spcPct val="80000"/>
              </a:lnSpc>
            </a:pPr>
            <a:endParaRPr lang="en-US" altLang="en-US" sz="1800" smtClean="0"/>
          </a:p>
          <a:p>
            <a:pPr>
              <a:lnSpc>
                <a:spcPct val="80000"/>
              </a:lnSpc>
            </a:pPr>
            <a:r>
              <a:rPr lang="en-US" altLang="en-US" sz="2400" smtClean="0"/>
              <a:t>In practice, active defense is anything that is not passive defense.</a:t>
            </a:r>
          </a:p>
          <a:p>
            <a:pPr lvl="1">
              <a:lnSpc>
                <a:spcPct val="80000"/>
              </a:lnSpc>
            </a:pPr>
            <a:r>
              <a:rPr lang="en-US" altLang="en-US" sz="2000" smtClean="0"/>
              <a:t>History of term goes back to 1980s Air Land Battle and defense of Europe (dynamic defense vs attrition defense) and missile silo defenses</a:t>
            </a:r>
          </a:p>
          <a:p>
            <a:pPr lvl="1">
              <a:lnSpc>
                <a:spcPct val="80000"/>
              </a:lnSpc>
            </a:pPr>
            <a:endParaRPr lang="en-US" altLang="en-US" sz="2000" smtClean="0"/>
          </a:p>
          <a:p>
            <a:pPr>
              <a:lnSpc>
                <a:spcPct val="80000"/>
              </a:lnSpc>
            </a:pPr>
            <a:r>
              <a:rPr lang="en-US" altLang="en-US" sz="2400" smtClean="0"/>
              <a:t>Note well: connotations of “active”, “dynamic” vs “static”, “passive”.</a:t>
            </a:r>
          </a:p>
        </p:txBody>
      </p:sp>
      <p:sp>
        <p:nvSpPr>
          <p:cNvPr id="2" name="Date Placeholder 1"/>
          <p:cNvSpPr>
            <a:spLocks noGrp="1"/>
          </p:cNvSpPr>
          <p:nvPr>
            <p:ph type="dt" sz="half" idx="10"/>
          </p:nvPr>
        </p:nvSpPr>
        <p:spPr/>
        <p:txBody>
          <a:bodyPr/>
          <a:lstStyle/>
          <a:p>
            <a:pPr>
              <a:defRPr/>
            </a:pPr>
            <a:r>
              <a:rPr lang="en-US" altLang="en-US" smtClean="0"/>
              <a:t>5/23/2017</a:t>
            </a:r>
            <a:endParaRPr lang="en-US" altLang="en-US"/>
          </a:p>
        </p:txBody>
      </p:sp>
      <p:sp>
        <p:nvSpPr>
          <p:cNvPr id="3" name="Slide Number Placeholder 2"/>
          <p:cNvSpPr>
            <a:spLocks noGrp="1"/>
          </p:cNvSpPr>
          <p:nvPr>
            <p:ph type="sldNum" sz="quarter" idx="12"/>
          </p:nvPr>
        </p:nvSpPr>
        <p:spPr/>
        <p:txBody>
          <a:bodyPr/>
          <a:lstStyle/>
          <a:p>
            <a:pPr>
              <a:defRPr/>
            </a:pPr>
            <a:fld id="{47D3656B-88E5-4E0D-9CB9-5000889A2CD1}" type="slidenum">
              <a:rPr lang="en-US" altLang="en-US" smtClean="0"/>
              <a:pPr>
                <a:defRPr/>
              </a:pPr>
              <a:t>73</a:t>
            </a:fld>
            <a:endParaRPr lang="en-US" altLang="en-US"/>
          </a:p>
        </p:txBody>
      </p:sp>
    </p:spTree>
    <p:extLst>
      <p:ext uri="{BB962C8B-B14F-4D97-AF65-F5344CB8AC3E}">
        <p14:creationId xmlns:p14="http://schemas.microsoft.com/office/powerpoint/2010/main" val="273824993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en-US" smtClean="0"/>
              <a:t>A hierarchy of active defenses</a:t>
            </a:r>
          </a:p>
        </p:txBody>
      </p:sp>
      <p:sp>
        <p:nvSpPr>
          <p:cNvPr id="26627" name="Rectangle 3"/>
          <p:cNvSpPr>
            <a:spLocks noGrp="1" noChangeArrowheads="1"/>
          </p:cNvSpPr>
          <p:nvPr>
            <p:ph type="body" sz="half" idx="1"/>
          </p:nvPr>
        </p:nvSpPr>
        <p:spPr/>
        <p:txBody>
          <a:bodyPr/>
          <a:lstStyle/>
          <a:p>
            <a:pPr>
              <a:lnSpc>
                <a:spcPct val="90000"/>
              </a:lnSpc>
            </a:pPr>
            <a:r>
              <a:rPr lang="en-US" altLang="en-US" sz="2000" smtClean="0"/>
              <a:t>within organizational domain</a:t>
            </a:r>
          </a:p>
          <a:p>
            <a:pPr>
              <a:lnSpc>
                <a:spcPct val="90000"/>
              </a:lnSpc>
            </a:pPr>
            <a:r>
              <a:rPr lang="en-US" altLang="en-US" sz="2000" smtClean="0"/>
              <a:t>in flight</a:t>
            </a:r>
          </a:p>
          <a:p>
            <a:pPr>
              <a:lnSpc>
                <a:spcPct val="90000"/>
              </a:lnSpc>
            </a:pPr>
            <a:r>
              <a:rPr lang="en-US" altLang="en-US" sz="2000" smtClean="0"/>
              <a:t>on adversary systems</a:t>
            </a:r>
          </a:p>
          <a:p>
            <a:pPr lvl="1">
              <a:lnSpc>
                <a:spcPct val="90000"/>
              </a:lnSpc>
            </a:pPr>
            <a:r>
              <a:rPr lang="en-US" altLang="en-US" sz="1800" smtClean="0"/>
              <a:t>identification and logical location</a:t>
            </a:r>
          </a:p>
          <a:p>
            <a:pPr lvl="1">
              <a:lnSpc>
                <a:spcPct val="90000"/>
              </a:lnSpc>
            </a:pPr>
            <a:r>
              <a:rPr lang="en-US" altLang="en-US" sz="1800" smtClean="0"/>
              <a:t>Exploitation/exfiltration of intelligence/forensic information</a:t>
            </a:r>
          </a:p>
          <a:p>
            <a:pPr lvl="1">
              <a:lnSpc>
                <a:spcPct val="90000"/>
              </a:lnSpc>
            </a:pPr>
            <a:r>
              <a:rPr lang="en-US" altLang="en-US" sz="1800" smtClean="0"/>
              <a:t>Damage to adversary system</a:t>
            </a:r>
          </a:p>
          <a:p>
            <a:pPr lvl="2">
              <a:lnSpc>
                <a:spcPct val="90000"/>
              </a:lnSpc>
            </a:pPr>
            <a:r>
              <a:rPr lang="en-US" altLang="en-US" sz="1600" smtClean="0"/>
              <a:t>Preemption</a:t>
            </a:r>
          </a:p>
          <a:p>
            <a:pPr lvl="2">
              <a:lnSpc>
                <a:spcPct val="90000"/>
              </a:lnSpc>
            </a:pPr>
            <a:r>
              <a:rPr lang="en-US" altLang="en-US" sz="1600" smtClean="0"/>
              <a:t>Threat neutralization in real time</a:t>
            </a:r>
          </a:p>
          <a:p>
            <a:pPr lvl="2">
              <a:lnSpc>
                <a:spcPct val="90000"/>
              </a:lnSpc>
            </a:pPr>
            <a:r>
              <a:rPr lang="en-US" altLang="en-US" sz="1600" smtClean="0"/>
              <a:t>Retaliation subsequent to threat actions</a:t>
            </a:r>
          </a:p>
        </p:txBody>
      </p:sp>
      <p:sp>
        <p:nvSpPr>
          <p:cNvPr id="26628" name="Rectangle 4"/>
          <p:cNvSpPr>
            <a:spLocks noGrp="1" noChangeArrowheads="1"/>
          </p:cNvSpPr>
          <p:nvPr>
            <p:ph type="body" sz="half" idx="2"/>
          </p:nvPr>
        </p:nvSpPr>
        <p:spPr/>
        <p:txBody>
          <a:bodyPr/>
          <a:lstStyle/>
          <a:p>
            <a:pPr>
              <a:lnSpc>
                <a:spcPct val="90000"/>
              </a:lnSpc>
              <a:buFontTx/>
              <a:buNone/>
            </a:pPr>
            <a:r>
              <a:rPr lang="en-US" altLang="en-US" sz="1800" smtClean="0"/>
              <a:t>Legal and policy significance and import generally increase</a:t>
            </a:r>
          </a:p>
        </p:txBody>
      </p:sp>
      <p:sp>
        <p:nvSpPr>
          <p:cNvPr id="26629" name="Line 5"/>
          <p:cNvSpPr>
            <a:spLocks noChangeShapeType="1"/>
          </p:cNvSpPr>
          <p:nvPr/>
        </p:nvSpPr>
        <p:spPr bwMode="auto">
          <a:xfrm>
            <a:off x="6324600" y="2743200"/>
            <a:ext cx="0" cy="2438400"/>
          </a:xfrm>
          <a:prstGeom prst="line">
            <a:avLst/>
          </a:prstGeom>
          <a:noFill/>
          <a:ln w="5715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30" name="Rectangle 6"/>
          <p:cNvSpPr>
            <a:spLocks noChangeArrowheads="1"/>
          </p:cNvSpPr>
          <p:nvPr/>
        </p:nvSpPr>
        <p:spPr bwMode="auto">
          <a:xfrm>
            <a:off x="6781800" y="2743200"/>
            <a:ext cx="1219200" cy="2590800"/>
          </a:xfrm>
          <a:prstGeom prst="rect">
            <a:avLst/>
          </a:prstGeom>
          <a:gradFill rotWithShape="1">
            <a:gsLst>
              <a:gs pos="0">
                <a:srgbClr val="A3FBA5"/>
              </a:gs>
              <a:gs pos="100000">
                <a:srgbClr val="FDA1A1"/>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26631" name="Text Box 7"/>
          <p:cNvSpPr txBox="1">
            <a:spLocks noChangeArrowheads="1"/>
          </p:cNvSpPr>
          <p:nvPr/>
        </p:nvSpPr>
        <p:spPr bwMode="auto">
          <a:xfrm>
            <a:off x="6858000" y="2133600"/>
            <a:ext cx="129540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1400"/>
              <a:t>Lesser significance</a:t>
            </a:r>
          </a:p>
        </p:txBody>
      </p:sp>
      <p:sp>
        <p:nvSpPr>
          <p:cNvPr id="26632" name="Text Box 8"/>
          <p:cNvSpPr txBox="1">
            <a:spLocks noChangeArrowheads="1"/>
          </p:cNvSpPr>
          <p:nvPr/>
        </p:nvSpPr>
        <p:spPr bwMode="auto">
          <a:xfrm>
            <a:off x="6781800" y="5562600"/>
            <a:ext cx="129540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1400"/>
              <a:t>Greater significance</a:t>
            </a:r>
          </a:p>
        </p:txBody>
      </p:sp>
      <p:sp>
        <p:nvSpPr>
          <p:cNvPr id="2" name="Date Placeholder 1"/>
          <p:cNvSpPr>
            <a:spLocks noGrp="1"/>
          </p:cNvSpPr>
          <p:nvPr>
            <p:ph type="dt" sz="half" idx="10"/>
          </p:nvPr>
        </p:nvSpPr>
        <p:spPr/>
        <p:txBody>
          <a:bodyPr/>
          <a:lstStyle/>
          <a:p>
            <a:pPr>
              <a:defRPr/>
            </a:pPr>
            <a:r>
              <a:rPr lang="en-US" altLang="en-US" smtClean="0"/>
              <a:t>5/23/2017</a:t>
            </a:r>
            <a:endParaRPr lang="en-US" altLang="en-US"/>
          </a:p>
        </p:txBody>
      </p:sp>
      <p:sp>
        <p:nvSpPr>
          <p:cNvPr id="3" name="Slide Number Placeholder 2"/>
          <p:cNvSpPr>
            <a:spLocks noGrp="1"/>
          </p:cNvSpPr>
          <p:nvPr>
            <p:ph type="sldNum" sz="quarter" idx="12"/>
          </p:nvPr>
        </p:nvSpPr>
        <p:spPr/>
        <p:txBody>
          <a:bodyPr/>
          <a:lstStyle/>
          <a:p>
            <a:pPr>
              <a:defRPr/>
            </a:pPr>
            <a:fld id="{9E6C61F2-FF7A-47D9-8874-6DE20F9E256D}" type="slidenum">
              <a:rPr lang="en-US" altLang="en-US" smtClean="0"/>
              <a:pPr>
                <a:defRPr/>
              </a:pPr>
              <a:t>74</a:t>
            </a:fld>
            <a:endParaRPr lang="en-US" altLang="en-US"/>
          </a:p>
        </p:txBody>
      </p:sp>
    </p:spTree>
    <p:extLst>
      <p:ext uri="{BB962C8B-B14F-4D97-AF65-F5344CB8AC3E}">
        <p14:creationId xmlns:p14="http://schemas.microsoft.com/office/powerpoint/2010/main" val="84920200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ltLang="en-US" smtClean="0"/>
              <a:t>Categories of active defense</a:t>
            </a:r>
          </a:p>
        </p:txBody>
      </p:sp>
      <p:sp>
        <p:nvSpPr>
          <p:cNvPr id="27651" name="Rectangle 3"/>
          <p:cNvSpPr>
            <a:spLocks noGrp="1" noChangeArrowheads="1"/>
          </p:cNvSpPr>
          <p:nvPr>
            <p:ph type="body" idx="1"/>
          </p:nvPr>
        </p:nvSpPr>
        <p:spPr/>
        <p:txBody>
          <a:bodyPr/>
          <a:lstStyle/>
          <a:p>
            <a:pPr>
              <a:lnSpc>
                <a:spcPct val="80000"/>
              </a:lnSpc>
            </a:pPr>
            <a:r>
              <a:rPr lang="en-US" altLang="en-US" sz="2000" smtClean="0"/>
              <a:t>Within organizational domain</a:t>
            </a:r>
          </a:p>
          <a:p>
            <a:pPr lvl="1">
              <a:lnSpc>
                <a:spcPct val="80000"/>
              </a:lnSpc>
            </a:pPr>
            <a:r>
              <a:rPr lang="en-US" altLang="en-US" sz="1800" smtClean="0"/>
              <a:t>Distract and delay intruder (e.g., honeypots) </a:t>
            </a:r>
          </a:p>
          <a:p>
            <a:pPr lvl="1">
              <a:lnSpc>
                <a:spcPct val="80000"/>
              </a:lnSpc>
            </a:pPr>
            <a:r>
              <a:rPr lang="en-US" altLang="en-US" sz="1800" smtClean="0"/>
              <a:t>Deceive intruder (e.g., files with misinformation)</a:t>
            </a:r>
          </a:p>
          <a:p>
            <a:pPr lvl="1">
              <a:lnSpc>
                <a:spcPct val="80000"/>
              </a:lnSpc>
            </a:pPr>
            <a:r>
              <a:rPr lang="en-US" altLang="en-US" sz="1800" smtClean="0"/>
              <a:t>Reroute/drop traffic from intruder</a:t>
            </a:r>
          </a:p>
          <a:p>
            <a:pPr lvl="1">
              <a:lnSpc>
                <a:spcPct val="80000"/>
              </a:lnSpc>
            </a:pPr>
            <a:r>
              <a:rPr lang="en-US" altLang="en-US" sz="1800" smtClean="0"/>
              <a:t>Slow responses to intruder</a:t>
            </a:r>
          </a:p>
          <a:p>
            <a:pPr lvl="1">
              <a:lnSpc>
                <a:spcPct val="80000"/>
              </a:lnSpc>
            </a:pPr>
            <a:r>
              <a:rPr lang="en-US" altLang="en-US" sz="1800" smtClean="0"/>
              <a:t>Collect forensic information on intruder to help law enforcement</a:t>
            </a:r>
          </a:p>
          <a:p>
            <a:pPr lvl="1">
              <a:lnSpc>
                <a:spcPct val="80000"/>
              </a:lnSpc>
            </a:pPr>
            <a:r>
              <a:rPr lang="en-US" altLang="en-US" sz="1800" smtClean="0"/>
              <a:t>Allow interactions only with whitelisted parties/software/computers</a:t>
            </a:r>
          </a:p>
          <a:p>
            <a:pPr lvl="1">
              <a:lnSpc>
                <a:spcPct val="80000"/>
              </a:lnSpc>
            </a:pPr>
            <a:r>
              <a:rPr lang="en-US" altLang="en-US" sz="1800" smtClean="0"/>
              <a:t>Rapid/dynamic reconfiguraton of defenses and networks</a:t>
            </a:r>
          </a:p>
          <a:p>
            <a:pPr lvl="1">
              <a:lnSpc>
                <a:spcPct val="80000"/>
              </a:lnSpc>
            </a:pPr>
            <a:endParaRPr lang="en-US" altLang="en-US" sz="1800" smtClean="0"/>
          </a:p>
          <a:p>
            <a:pPr>
              <a:lnSpc>
                <a:spcPct val="80000"/>
              </a:lnSpc>
            </a:pPr>
            <a:r>
              <a:rPr lang="en-US" altLang="en-US" sz="2000" smtClean="0"/>
              <a:t>Legal and policy issues relatively limited</a:t>
            </a:r>
          </a:p>
          <a:p>
            <a:pPr lvl="1">
              <a:lnSpc>
                <a:spcPct val="80000"/>
              </a:lnSpc>
            </a:pPr>
            <a:r>
              <a:rPr lang="en-US" altLang="en-US" sz="1800" smtClean="0"/>
              <a:t>privacy</a:t>
            </a:r>
          </a:p>
          <a:p>
            <a:pPr lvl="1">
              <a:lnSpc>
                <a:spcPct val="80000"/>
              </a:lnSpc>
            </a:pPr>
            <a:r>
              <a:rPr lang="en-US" altLang="en-US" sz="1800" smtClean="0"/>
              <a:t>possible interference with ongoing work</a:t>
            </a:r>
          </a:p>
          <a:p>
            <a:pPr lvl="2">
              <a:lnSpc>
                <a:spcPct val="80000"/>
              </a:lnSpc>
            </a:pPr>
            <a:r>
              <a:rPr lang="en-US" altLang="en-US" sz="1600" smtClean="0"/>
              <a:t>Version control (in misinformation, configuration management)</a:t>
            </a:r>
          </a:p>
          <a:p>
            <a:pPr lvl="2">
              <a:lnSpc>
                <a:spcPct val="80000"/>
              </a:lnSpc>
            </a:pPr>
            <a:r>
              <a:rPr lang="en-US" altLang="en-US" sz="1600" smtClean="0"/>
              <a:t>False positives in intrusion detection (e.g., legitimate remote user)</a:t>
            </a:r>
          </a:p>
          <a:p>
            <a:pPr lvl="2">
              <a:lnSpc>
                <a:spcPct val="80000"/>
              </a:lnSpc>
            </a:pPr>
            <a:endParaRPr lang="en-US" altLang="en-US" sz="1600" smtClean="0"/>
          </a:p>
          <a:p>
            <a:pPr lvl="2">
              <a:lnSpc>
                <a:spcPct val="80000"/>
              </a:lnSpc>
            </a:pPr>
            <a:endParaRPr lang="en-US" altLang="en-US" sz="1600" smtClean="0"/>
          </a:p>
        </p:txBody>
      </p:sp>
      <p:sp>
        <p:nvSpPr>
          <p:cNvPr id="2" name="Date Placeholder 1"/>
          <p:cNvSpPr>
            <a:spLocks noGrp="1"/>
          </p:cNvSpPr>
          <p:nvPr>
            <p:ph type="dt" sz="half" idx="10"/>
          </p:nvPr>
        </p:nvSpPr>
        <p:spPr/>
        <p:txBody>
          <a:bodyPr/>
          <a:lstStyle/>
          <a:p>
            <a:pPr>
              <a:defRPr/>
            </a:pPr>
            <a:r>
              <a:rPr lang="en-US" altLang="en-US" smtClean="0"/>
              <a:t>5/23/2017</a:t>
            </a:r>
            <a:endParaRPr lang="en-US" altLang="en-US"/>
          </a:p>
        </p:txBody>
      </p:sp>
      <p:sp>
        <p:nvSpPr>
          <p:cNvPr id="3" name="Slide Number Placeholder 2"/>
          <p:cNvSpPr>
            <a:spLocks noGrp="1"/>
          </p:cNvSpPr>
          <p:nvPr>
            <p:ph type="sldNum" sz="quarter" idx="12"/>
          </p:nvPr>
        </p:nvSpPr>
        <p:spPr/>
        <p:txBody>
          <a:bodyPr/>
          <a:lstStyle/>
          <a:p>
            <a:pPr>
              <a:defRPr/>
            </a:pPr>
            <a:fld id="{47D3656B-88E5-4E0D-9CB9-5000889A2CD1}" type="slidenum">
              <a:rPr lang="en-US" altLang="en-US" smtClean="0"/>
              <a:pPr>
                <a:defRPr/>
              </a:pPr>
              <a:t>75</a:t>
            </a:fld>
            <a:endParaRPr lang="en-US" altLang="en-US"/>
          </a:p>
        </p:txBody>
      </p:sp>
    </p:spTree>
    <p:extLst>
      <p:ext uri="{BB962C8B-B14F-4D97-AF65-F5344CB8AC3E}">
        <p14:creationId xmlns:p14="http://schemas.microsoft.com/office/powerpoint/2010/main" val="408071703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ltLang="en-US" sz="3600" dirty="0" smtClean="0"/>
              <a:t>Three questions on active defense</a:t>
            </a:r>
          </a:p>
        </p:txBody>
      </p:sp>
      <p:sp>
        <p:nvSpPr>
          <p:cNvPr id="29699" name="Rectangle 3"/>
          <p:cNvSpPr>
            <a:spLocks noGrp="1" noChangeArrowheads="1"/>
          </p:cNvSpPr>
          <p:nvPr>
            <p:ph type="body" idx="1"/>
          </p:nvPr>
        </p:nvSpPr>
        <p:spPr/>
        <p:txBody>
          <a:bodyPr/>
          <a:lstStyle/>
          <a:p>
            <a:r>
              <a:rPr lang="en-US" altLang="en-US" sz="2400" smtClean="0"/>
              <a:t>If prompt damaging response is required, what is the significance of automating the process?</a:t>
            </a:r>
          </a:p>
          <a:p>
            <a:pPr lvl="1"/>
            <a:r>
              <a:rPr lang="en-US" altLang="en-US" sz="2400" smtClean="0"/>
              <a:t>Human in the loop and mistaken escalation?</a:t>
            </a:r>
          </a:p>
          <a:p>
            <a:pPr lvl="1"/>
            <a:r>
              <a:rPr lang="en-US" altLang="en-US" sz="2400" smtClean="0"/>
              <a:t>How much “in advance” preparation is possible (e.g., pre-installation of trojan horses)?</a:t>
            </a:r>
          </a:p>
          <a:p>
            <a:r>
              <a:rPr lang="en-US" altLang="en-US" sz="2400" smtClean="0"/>
              <a:t>What should be the targets of a prompt damaging active defense response?</a:t>
            </a:r>
          </a:p>
          <a:p>
            <a:r>
              <a:rPr lang="en-US" altLang="en-US" sz="2400" smtClean="0"/>
              <a:t>If aggressive active cyber defense is good for defending military assets, why isn’t it good for defending non-military assets in government and in the private sector?</a:t>
            </a:r>
          </a:p>
        </p:txBody>
      </p:sp>
      <p:sp>
        <p:nvSpPr>
          <p:cNvPr id="2" name="Date Placeholder 1"/>
          <p:cNvSpPr>
            <a:spLocks noGrp="1"/>
          </p:cNvSpPr>
          <p:nvPr>
            <p:ph type="dt" sz="half" idx="10"/>
          </p:nvPr>
        </p:nvSpPr>
        <p:spPr/>
        <p:txBody>
          <a:bodyPr/>
          <a:lstStyle/>
          <a:p>
            <a:pPr>
              <a:defRPr/>
            </a:pPr>
            <a:r>
              <a:rPr lang="en-US" altLang="en-US" smtClean="0"/>
              <a:t>5/23/2017</a:t>
            </a:r>
            <a:endParaRPr lang="en-US" altLang="en-US"/>
          </a:p>
        </p:txBody>
      </p:sp>
      <p:sp>
        <p:nvSpPr>
          <p:cNvPr id="3" name="Slide Number Placeholder 2"/>
          <p:cNvSpPr>
            <a:spLocks noGrp="1"/>
          </p:cNvSpPr>
          <p:nvPr>
            <p:ph type="sldNum" sz="quarter" idx="12"/>
          </p:nvPr>
        </p:nvSpPr>
        <p:spPr/>
        <p:txBody>
          <a:bodyPr/>
          <a:lstStyle/>
          <a:p>
            <a:pPr>
              <a:defRPr/>
            </a:pPr>
            <a:fld id="{47D3656B-88E5-4E0D-9CB9-5000889A2CD1}" type="slidenum">
              <a:rPr lang="en-US" altLang="en-US" smtClean="0"/>
              <a:pPr>
                <a:defRPr/>
              </a:pPr>
              <a:t>76</a:t>
            </a:fld>
            <a:endParaRPr lang="en-US" altLang="en-US"/>
          </a:p>
        </p:txBody>
      </p:sp>
    </p:spTree>
    <p:extLst>
      <p:ext uri="{BB962C8B-B14F-4D97-AF65-F5344CB8AC3E}">
        <p14:creationId xmlns:p14="http://schemas.microsoft.com/office/powerpoint/2010/main" val="51279461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3"/>
          <p:cNvSpPr>
            <a:spLocks noGrp="1"/>
          </p:cNvSpPr>
          <p:nvPr>
            <p:ph type="ctrTitle"/>
          </p:nvPr>
        </p:nvSpPr>
        <p:spPr/>
        <p:txBody>
          <a:bodyPr/>
          <a:lstStyle/>
          <a:p>
            <a:r>
              <a:rPr lang="en-US" altLang="en-US" smtClean="0"/>
              <a:t>A depressing future</a:t>
            </a:r>
          </a:p>
        </p:txBody>
      </p:sp>
      <p:sp>
        <p:nvSpPr>
          <p:cNvPr id="36867" name="Subtitle 4"/>
          <p:cNvSpPr>
            <a:spLocks noGrp="1"/>
          </p:cNvSpPr>
          <p:nvPr>
            <p:ph type="subTitle" idx="1"/>
          </p:nvPr>
        </p:nvSpPr>
        <p:spPr/>
        <p:txBody>
          <a:bodyPr/>
          <a:lstStyle/>
          <a:p>
            <a:r>
              <a:rPr lang="en-US" altLang="en-US" dirty="0" smtClean="0"/>
              <a:t>But I want </a:t>
            </a:r>
            <a:r>
              <a:rPr lang="en-US" altLang="en-US" smtClean="0"/>
              <a:t>to be wrong</a:t>
            </a:r>
            <a:r>
              <a:rPr lang="en-US" altLang="en-US" dirty="0" smtClean="0"/>
              <a:t>!</a:t>
            </a:r>
          </a:p>
        </p:txBody>
      </p:sp>
      <p:sp>
        <p:nvSpPr>
          <p:cNvPr id="2" name="Date Placeholder 1"/>
          <p:cNvSpPr>
            <a:spLocks noGrp="1"/>
          </p:cNvSpPr>
          <p:nvPr>
            <p:ph type="dt" sz="half" idx="10"/>
          </p:nvPr>
        </p:nvSpPr>
        <p:spPr/>
        <p:txBody>
          <a:bodyPr/>
          <a:lstStyle/>
          <a:p>
            <a:pPr>
              <a:defRPr/>
            </a:pPr>
            <a:r>
              <a:rPr lang="en-US" altLang="en-US" smtClean="0"/>
              <a:t>5/23/2017</a:t>
            </a:r>
            <a:endParaRPr lang="en-US" altLang="en-US"/>
          </a:p>
        </p:txBody>
      </p:sp>
      <p:sp>
        <p:nvSpPr>
          <p:cNvPr id="3" name="Slide Number Placeholder 2"/>
          <p:cNvSpPr>
            <a:spLocks noGrp="1"/>
          </p:cNvSpPr>
          <p:nvPr>
            <p:ph type="sldNum" sz="quarter" idx="12"/>
          </p:nvPr>
        </p:nvSpPr>
        <p:spPr/>
        <p:txBody>
          <a:bodyPr/>
          <a:lstStyle/>
          <a:p>
            <a:pPr>
              <a:defRPr/>
            </a:pPr>
            <a:fld id="{C75951F6-1B78-4097-BC2A-FF1E86443F25}" type="slidenum">
              <a:rPr lang="en-US" altLang="en-US" smtClean="0"/>
              <a:pPr>
                <a:defRPr/>
              </a:pPr>
              <a:t>77</a:t>
            </a:fld>
            <a:endParaRPr lang="en-US" altLang="en-US"/>
          </a:p>
        </p:txBody>
      </p:sp>
    </p:spTree>
    <p:extLst>
      <p:ext uri="{BB962C8B-B14F-4D97-AF65-F5344CB8AC3E}">
        <p14:creationId xmlns:p14="http://schemas.microsoft.com/office/powerpoint/2010/main" val="260868786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ltLang="en-US" sz="3200" smtClean="0"/>
              <a:t>A condundrum and a prediction</a:t>
            </a:r>
          </a:p>
        </p:txBody>
      </p:sp>
      <p:sp>
        <p:nvSpPr>
          <p:cNvPr id="37891" name="Rectangle 3"/>
          <p:cNvSpPr>
            <a:spLocks noGrp="1" noChangeArrowheads="1"/>
          </p:cNvSpPr>
          <p:nvPr>
            <p:ph type="body" idx="1"/>
          </p:nvPr>
        </p:nvSpPr>
        <p:spPr/>
        <p:txBody>
          <a:bodyPr/>
          <a:lstStyle/>
          <a:p>
            <a:pPr eaLnBrk="1" hangingPunct="1">
              <a:lnSpc>
                <a:spcPct val="80000"/>
              </a:lnSpc>
            </a:pPr>
            <a:r>
              <a:rPr lang="en-US" altLang="en-US" sz="1800" dirty="0" smtClean="0"/>
              <a:t>The </a:t>
            </a:r>
            <a:r>
              <a:rPr lang="en-US" altLang="en-US" sz="1800" dirty="0" err="1" smtClean="0"/>
              <a:t>condundrum</a:t>
            </a:r>
            <a:r>
              <a:rPr lang="en-US" altLang="en-US" sz="1800" dirty="0" smtClean="0"/>
              <a:t> of defense and deterrence</a:t>
            </a:r>
          </a:p>
          <a:p>
            <a:pPr lvl="1" eaLnBrk="1" hangingPunct="1">
              <a:lnSpc>
                <a:spcPct val="80000"/>
              </a:lnSpc>
            </a:pPr>
            <a:r>
              <a:rPr lang="en-US" altLang="en-US" sz="1600" dirty="0" smtClean="0"/>
              <a:t>Can’t do good defense, hence need to rely more on deterrence.</a:t>
            </a:r>
          </a:p>
          <a:p>
            <a:pPr lvl="1" eaLnBrk="1" hangingPunct="1">
              <a:lnSpc>
                <a:spcPct val="80000"/>
              </a:lnSpc>
            </a:pPr>
            <a:r>
              <a:rPr lang="en-US" altLang="en-US" sz="1600" dirty="0" smtClean="0"/>
              <a:t>Can’t do good deterrence, hence need to rely on better defense.</a:t>
            </a:r>
          </a:p>
          <a:p>
            <a:pPr lvl="1" eaLnBrk="1" hangingPunct="1">
              <a:lnSpc>
                <a:spcPct val="80000"/>
              </a:lnSpc>
            </a:pPr>
            <a:r>
              <a:rPr lang="en-US" altLang="en-US" sz="1600" dirty="0" smtClean="0"/>
              <a:t>Effective damage limitation in cyberspace unlikely.</a:t>
            </a:r>
          </a:p>
          <a:p>
            <a:pPr eaLnBrk="1" hangingPunct="1">
              <a:lnSpc>
                <a:spcPct val="80000"/>
              </a:lnSpc>
            </a:pPr>
            <a:r>
              <a:rPr lang="en-US" altLang="en-US" sz="1800" dirty="0" smtClean="0"/>
              <a:t>A predicted consequence of the fundamental supremacy of the offense in information technology</a:t>
            </a:r>
          </a:p>
          <a:p>
            <a:pPr lvl="1" eaLnBrk="1" hangingPunct="1">
              <a:lnSpc>
                <a:spcPct val="80000"/>
              </a:lnSpc>
            </a:pPr>
            <a:r>
              <a:rPr lang="en-US" altLang="en-US" sz="1600" dirty="0" smtClean="0"/>
              <a:t>No good defense</a:t>
            </a:r>
          </a:p>
          <a:p>
            <a:pPr lvl="1" eaLnBrk="1" hangingPunct="1">
              <a:lnSpc>
                <a:spcPct val="80000"/>
              </a:lnSpc>
            </a:pPr>
            <a:r>
              <a:rPr lang="en-US" altLang="en-US" sz="1600" dirty="0" smtClean="0"/>
              <a:t>No good deterrence</a:t>
            </a:r>
          </a:p>
          <a:p>
            <a:pPr lvl="1" eaLnBrk="1" hangingPunct="1">
              <a:lnSpc>
                <a:spcPct val="80000"/>
              </a:lnSpc>
            </a:pPr>
            <a:r>
              <a:rPr lang="en-US" altLang="en-US" sz="1600" dirty="0" smtClean="0"/>
              <a:t>No good counterforce for damage limitation</a:t>
            </a:r>
          </a:p>
          <a:p>
            <a:pPr lvl="1" eaLnBrk="1" hangingPunct="1">
              <a:lnSpc>
                <a:spcPct val="80000"/>
              </a:lnSpc>
            </a:pPr>
            <a:r>
              <a:rPr lang="en-US" altLang="en-US" sz="1600" dirty="0" smtClean="0"/>
              <a:t>What is left for taking advantage of cyberspace?</a:t>
            </a:r>
          </a:p>
          <a:p>
            <a:pPr eaLnBrk="1" hangingPunct="1">
              <a:lnSpc>
                <a:spcPct val="80000"/>
              </a:lnSpc>
            </a:pPr>
            <a:r>
              <a:rPr lang="en-US" altLang="en-US" sz="1800" dirty="0" smtClean="0"/>
              <a:t>A prediction: low-level cyber intrusions (espionage and attacks) as far as the eye can see as a routine tool of statecraft.</a:t>
            </a:r>
          </a:p>
          <a:p>
            <a:pPr lvl="1">
              <a:lnSpc>
                <a:spcPct val="80000"/>
              </a:lnSpc>
            </a:pPr>
            <a:r>
              <a:rPr lang="en-US" altLang="en-US" sz="1600" dirty="0" smtClean="0"/>
              <a:t>Most likely scenarios: continued espionage, targeted </a:t>
            </a:r>
            <a:r>
              <a:rPr lang="en-US" altLang="en-US" sz="1600" dirty="0" err="1" smtClean="0"/>
              <a:t>Stuxnet</a:t>
            </a:r>
            <a:r>
              <a:rPr lang="en-US" altLang="en-US" sz="1600" dirty="0" smtClean="0"/>
              <a:t>-like attacks on individual facilities, nuisance attacks on a large scale.  All low-level, sub-threshold.</a:t>
            </a:r>
          </a:p>
          <a:p>
            <a:pPr lvl="1">
              <a:lnSpc>
                <a:spcPct val="80000"/>
              </a:lnSpc>
            </a:pPr>
            <a:r>
              <a:rPr lang="en-US" altLang="en-US" sz="1600" dirty="0" smtClean="0"/>
              <a:t>Most important effects may be second-order, e.g., loss of confidence.</a:t>
            </a:r>
          </a:p>
          <a:p>
            <a:pPr lvl="2">
              <a:lnSpc>
                <a:spcPct val="80000"/>
              </a:lnSpc>
            </a:pPr>
            <a:r>
              <a:rPr lang="en-US" altLang="en-US" sz="1400" dirty="0" smtClean="0"/>
              <a:t>Consider Anonymous </a:t>
            </a:r>
            <a:r>
              <a:rPr lang="en-US" altLang="en-US" sz="1400" dirty="0" smtClean="0"/>
              <a:t>hacking into FBI/Scotland Yard conference call(</a:t>
            </a:r>
            <a:endParaRPr lang="en-US" altLang="en-US" sz="1400" dirty="0" smtClean="0"/>
          </a:p>
          <a:p>
            <a:pPr eaLnBrk="1" hangingPunct="1">
              <a:lnSpc>
                <a:spcPct val="80000"/>
              </a:lnSpc>
            </a:pPr>
            <a:endParaRPr lang="en-US" altLang="en-US" sz="1800" dirty="0" smtClean="0"/>
          </a:p>
        </p:txBody>
      </p:sp>
      <p:sp>
        <p:nvSpPr>
          <p:cNvPr id="2" name="Date Placeholder 1"/>
          <p:cNvSpPr>
            <a:spLocks noGrp="1"/>
          </p:cNvSpPr>
          <p:nvPr>
            <p:ph type="dt" sz="half" idx="10"/>
          </p:nvPr>
        </p:nvSpPr>
        <p:spPr/>
        <p:txBody>
          <a:bodyPr/>
          <a:lstStyle/>
          <a:p>
            <a:pPr>
              <a:defRPr/>
            </a:pPr>
            <a:r>
              <a:rPr lang="en-US" altLang="en-US" smtClean="0"/>
              <a:t>5/23/2017</a:t>
            </a:r>
            <a:endParaRPr lang="en-US" altLang="en-US"/>
          </a:p>
        </p:txBody>
      </p:sp>
      <p:sp>
        <p:nvSpPr>
          <p:cNvPr id="3" name="Slide Number Placeholder 2"/>
          <p:cNvSpPr>
            <a:spLocks noGrp="1"/>
          </p:cNvSpPr>
          <p:nvPr>
            <p:ph type="sldNum" sz="quarter" idx="12"/>
          </p:nvPr>
        </p:nvSpPr>
        <p:spPr/>
        <p:txBody>
          <a:bodyPr/>
          <a:lstStyle/>
          <a:p>
            <a:pPr>
              <a:defRPr/>
            </a:pPr>
            <a:fld id="{47D3656B-88E5-4E0D-9CB9-5000889A2CD1}" type="slidenum">
              <a:rPr lang="en-US" altLang="en-US" smtClean="0"/>
              <a:pPr>
                <a:defRPr/>
              </a:pPr>
              <a:t>78</a:t>
            </a:fld>
            <a:endParaRPr lang="en-US" altLang="en-US"/>
          </a:p>
        </p:txBody>
      </p:sp>
    </p:spTree>
    <p:extLst>
      <p:ext uri="{BB962C8B-B14F-4D97-AF65-F5344CB8AC3E}">
        <p14:creationId xmlns:p14="http://schemas.microsoft.com/office/powerpoint/2010/main" val="401509913"/>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457200" y="304800"/>
            <a:ext cx="8229600" cy="1143000"/>
          </a:xfrm>
        </p:spPr>
        <p:txBody>
          <a:bodyPr/>
          <a:lstStyle/>
          <a:p>
            <a:r>
              <a:rPr lang="en-US" altLang="en-US" smtClean="0">
                <a:ea typeface="ＭＳ Ｐゴシック" panose="020B0600070205080204" pitchFamily="34" charset="-128"/>
              </a:rPr>
              <a:t>For more information…</a:t>
            </a:r>
          </a:p>
        </p:txBody>
      </p:sp>
      <p:sp>
        <p:nvSpPr>
          <p:cNvPr id="55299" name="Rectangle 3"/>
          <p:cNvSpPr>
            <a:spLocks noGrp="1" noChangeArrowheads="1"/>
          </p:cNvSpPr>
          <p:nvPr>
            <p:ph type="body" idx="1"/>
          </p:nvPr>
        </p:nvSpPr>
        <p:spPr/>
        <p:txBody>
          <a:bodyPr/>
          <a:lstStyle/>
          <a:p>
            <a:pPr lvl="1">
              <a:buFontTx/>
              <a:buNone/>
              <a:defRPr/>
            </a:pPr>
            <a:endParaRPr lang="en-US"/>
          </a:p>
          <a:p>
            <a:pPr lvl="1">
              <a:buFontTx/>
              <a:buNone/>
              <a:defRPr/>
            </a:pPr>
            <a:r>
              <a:rPr lang="en-US"/>
              <a:t>Herb Lin</a:t>
            </a:r>
          </a:p>
          <a:p>
            <a:pPr lvl="1">
              <a:buFontTx/>
              <a:buNone/>
              <a:defRPr/>
            </a:pPr>
            <a:r>
              <a:rPr lang="en-US"/>
              <a:t>Center for International Security and Cooperation</a:t>
            </a:r>
          </a:p>
          <a:p>
            <a:pPr lvl="1">
              <a:buFontTx/>
              <a:buNone/>
              <a:defRPr/>
            </a:pPr>
            <a:r>
              <a:rPr lang="en-US"/>
              <a:t>Hoover Institution</a:t>
            </a:r>
          </a:p>
          <a:p>
            <a:pPr lvl="1">
              <a:buFontTx/>
              <a:buNone/>
              <a:defRPr/>
            </a:pPr>
            <a:r>
              <a:rPr lang="en-US"/>
              <a:t>Stanford University</a:t>
            </a:r>
          </a:p>
          <a:p>
            <a:pPr lvl="1">
              <a:buFontTx/>
              <a:buNone/>
              <a:defRPr/>
            </a:pPr>
            <a:r>
              <a:rPr lang="en-US"/>
              <a:t>650-497-8600</a:t>
            </a:r>
          </a:p>
          <a:p>
            <a:pPr lvl="1">
              <a:buFontTx/>
              <a:buNone/>
              <a:defRPr/>
            </a:pPr>
            <a:r>
              <a:rPr lang="en-US">
                <a:hlinkClick r:id="rId3"/>
              </a:rPr>
              <a:t>herblin@stanford.edu</a:t>
            </a:r>
            <a:endParaRPr lang="en-US"/>
          </a:p>
          <a:p>
            <a:pPr lvl="1">
              <a:buFontTx/>
              <a:buNone/>
              <a:defRPr/>
            </a:pPr>
            <a:endParaRPr lang="en-US"/>
          </a:p>
        </p:txBody>
      </p:sp>
      <p:sp>
        <p:nvSpPr>
          <p:cNvPr id="55300" name="Date Placeholder 4"/>
          <p:cNvSpPr>
            <a:spLocks noGrp="1"/>
          </p:cNvSpPr>
          <p:nvPr>
            <p:ph type="dt" sz="quarter" idx="10"/>
          </p:nvPr>
        </p:nvSpPr>
        <p:spPr>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Arial" charset="0"/>
                <a:ea typeface="ＭＳ Ｐゴシック" charset="0"/>
              </a:defRPr>
            </a:lvl1pPr>
            <a:lvl2pPr>
              <a:defRPr sz="28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000">
                <a:solidFill>
                  <a:schemeClr val="tx1"/>
                </a:solidFill>
                <a:latin typeface="Arial" charset="0"/>
                <a:ea typeface="ＭＳ Ｐゴシック" charset="0"/>
              </a:defRPr>
            </a:lvl4pPr>
            <a:lvl5pPr>
              <a:defRPr sz="2000">
                <a:solidFill>
                  <a:schemeClr val="tx1"/>
                </a:solidFill>
                <a:latin typeface="Arial" charset="0"/>
                <a:ea typeface="ＭＳ Ｐゴシック" charset="0"/>
              </a:defRPr>
            </a:lvl5pPr>
            <a:lvl6pPr eaLnBrk="0" hangingPunct="0">
              <a:defRPr sz="2000">
                <a:solidFill>
                  <a:schemeClr val="tx1"/>
                </a:solidFill>
                <a:latin typeface="Arial" charset="0"/>
                <a:ea typeface="ＭＳ Ｐゴシック" charset="0"/>
              </a:defRPr>
            </a:lvl6pPr>
            <a:lvl7pPr eaLnBrk="0" hangingPunct="0">
              <a:defRPr sz="2000">
                <a:solidFill>
                  <a:schemeClr val="tx1"/>
                </a:solidFill>
                <a:latin typeface="Arial" charset="0"/>
                <a:ea typeface="ＭＳ Ｐゴシック" charset="0"/>
              </a:defRPr>
            </a:lvl7pPr>
            <a:lvl8pPr eaLnBrk="0" hangingPunct="0">
              <a:defRPr sz="2000">
                <a:solidFill>
                  <a:schemeClr val="tx1"/>
                </a:solidFill>
                <a:latin typeface="Arial" charset="0"/>
                <a:ea typeface="ＭＳ Ｐゴシック" charset="0"/>
              </a:defRPr>
            </a:lvl8pPr>
            <a:lvl9pPr eaLnBrk="0" hangingPunct="0">
              <a:defRPr sz="2000">
                <a:solidFill>
                  <a:schemeClr val="tx1"/>
                </a:solidFill>
                <a:latin typeface="Arial" charset="0"/>
                <a:ea typeface="ＭＳ Ｐゴシック" charset="0"/>
              </a:defRPr>
            </a:lvl9pPr>
          </a:lstStyle>
          <a:p>
            <a:pPr>
              <a:defRPr/>
            </a:pPr>
            <a:r>
              <a:rPr lang="en-US" sz="1400" smtClean="0"/>
              <a:t>5/23/2017</a:t>
            </a:r>
            <a:endParaRPr lang="en-US" sz="1400" dirty="0"/>
          </a:p>
        </p:txBody>
      </p:sp>
      <p:sp>
        <p:nvSpPr>
          <p:cNvPr id="55301" name="Slide Number Placeholder 5"/>
          <p:cNvSpPr>
            <a:spLocks noGrp="1"/>
          </p:cNvSpPr>
          <p:nvPr>
            <p:ph type="sldNum" sz="quarter" idx="12"/>
          </p:nvPr>
        </p:nvSpPr>
        <p:spPr>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765B11D5-C0F5-4F4A-B916-5E9197C58C58}" type="slidenum">
              <a:rPr lang="en-US" altLang="en-US" sz="1400"/>
              <a:pPr/>
              <a:t>79</a:t>
            </a:fld>
            <a:endParaRPr lang="en-US" altLang="en-US" sz="1400"/>
          </a:p>
        </p:txBody>
      </p:sp>
    </p:spTree>
    <p:extLst>
      <p:ext uri="{BB962C8B-B14F-4D97-AF65-F5344CB8AC3E}">
        <p14:creationId xmlns:p14="http://schemas.microsoft.com/office/powerpoint/2010/main" val="37546742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304800"/>
            <a:ext cx="8229600" cy="1143000"/>
          </a:xfrm>
        </p:spPr>
        <p:txBody>
          <a:bodyPr/>
          <a:lstStyle/>
          <a:p>
            <a:r>
              <a:rPr lang="en-US" altLang="en-US" sz="3600" smtClean="0"/>
              <a:t>Basic technology of cyber weapons</a:t>
            </a:r>
          </a:p>
        </p:txBody>
      </p:sp>
      <p:sp>
        <p:nvSpPr>
          <p:cNvPr id="3" name="Subtitle 2"/>
          <p:cNvSpPr>
            <a:spLocks noGrp="1"/>
          </p:cNvSpPr>
          <p:nvPr>
            <p:ph idx="1"/>
          </p:nvPr>
        </p:nvSpPr>
        <p:spPr>
          <a:ln>
            <a:solidFill>
              <a:schemeClr val="accent1">
                <a:shade val="95000"/>
                <a:satMod val="105000"/>
              </a:schemeClr>
            </a:solidFill>
          </a:ln>
        </p:spPr>
        <p:txBody>
          <a:bodyPr>
            <a:noAutofit/>
          </a:bodyPr>
          <a:lstStyle/>
          <a:p>
            <a:pPr>
              <a:defRPr/>
            </a:pPr>
            <a:r>
              <a:rPr lang="en-US" altLang="en-US" sz="2400" smtClean="0">
                <a:ea typeface="MS PGothic" panose="020B0600070205080204" pitchFamily="34" charset="-128"/>
              </a:rPr>
              <a:t>Cyber weapon: instrument used for hostile or unfriendly purposes against adversary computer</a:t>
            </a:r>
          </a:p>
          <a:p>
            <a:pPr>
              <a:defRPr/>
            </a:pPr>
            <a:endParaRPr lang="en-US" altLang="en-US" sz="2400" smtClean="0">
              <a:ea typeface="MS PGothic" panose="020B0600070205080204" pitchFamily="34" charset="-128"/>
            </a:endParaRPr>
          </a:p>
          <a:p>
            <a:pPr>
              <a:defRPr/>
            </a:pPr>
            <a:r>
              <a:rPr lang="en-US" altLang="en-US" sz="2400" smtClean="0">
                <a:ea typeface="MS PGothic" panose="020B0600070205080204" pitchFamily="34" charset="-128"/>
              </a:rPr>
              <a:t>Aspects of a cyber weapon</a:t>
            </a:r>
          </a:p>
          <a:p>
            <a:pPr lvl="1" eaLnBrk="1" hangingPunct="1">
              <a:defRPr/>
            </a:pPr>
            <a:r>
              <a:rPr lang="en-US" altLang="en-US" sz="2400" smtClean="0">
                <a:ea typeface="MS PGothic" panose="020B0600070205080204" pitchFamily="34" charset="-128"/>
              </a:rPr>
              <a:t>Access </a:t>
            </a:r>
          </a:p>
          <a:p>
            <a:pPr lvl="1" eaLnBrk="1" hangingPunct="1">
              <a:defRPr/>
            </a:pPr>
            <a:r>
              <a:rPr lang="en-US" altLang="en-US" sz="2400" smtClean="0">
                <a:ea typeface="MS PGothic" panose="020B0600070205080204" pitchFamily="34" charset="-128"/>
              </a:rPr>
              <a:t>Vulnerability</a:t>
            </a:r>
          </a:p>
          <a:p>
            <a:pPr lvl="1" eaLnBrk="1" hangingPunct="1">
              <a:defRPr/>
            </a:pPr>
            <a:r>
              <a:rPr lang="en-US" altLang="en-US" sz="2400" smtClean="0">
                <a:ea typeface="MS PGothic" panose="020B0600070205080204" pitchFamily="34" charset="-128"/>
              </a:rPr>
              <a:t>Payload</a:t>
            </a:r>
          </a:p>
          <a:p>
            <a:pPr eaLnBrk="1" hangingPunct="1">
              <a:defRPr/>
            </a:pPr>
            <a:endParaRPr lang="en-US" altLang="en-US" sz="2400" smtClean="0">
              <a:ea typeface="MS PGothic" panose="020B0600070205080204" pitchFamily="34" charset="-128"/>
            </a:endParaRPr>
          </a:p>
          <a:p>
            <a:pPr eaLnBrk="1" hangingPunct="1">
              <a:defRPr/>
            </a:pPr>
            <a:r>
              <a:rPr lang="en-US" altLang="en-US" sz="2400" smtClean="0">
                <a:ea typeface="MS PGothic" panose="020B0600070205080204" pitchFamily="34" charset="-128"/>
              </a:rPr>
              <a:t>Cyber </a:t>
            </a:r>
            <a:r>
              <a:rPr lang="ja-JP" altLang="en-US" sz="2400" smtClean="0">
                <a:ea typeface="MS PGothic" panose="020B0600070205080204" pitchFamily="34" charset="-128"/>
              </a:rPr>
              <a:t>“</a:t>
            </a:r>
            <a:r>
              <a:rPr lang="en-US" altLang="ja-JP" sz="2400" smtClean="0">
                <a:ea typeface="MS PGothic" panose="020B0600070205080204" pitchFamily="34" charset="-128"/>
              </a:rPr>
              <a:t>weapon</a:t>
            </a:r>
            <a:r>
              <a:rPr lang="ja-JP" altLang="en-US" sz="2400" smtClean="0">
                <a:ea typeface="MS PGothic" panose="020B0600070205080204" pitchFamily="34" charset="-128"/>
              </a:rPr>
              <a:t>”</a:t>
            </a:r>
            <a:r>
              <a:rPr lang="en-US" altLang="ja-JP" sz="2400" smtClean="0">
                <a:ea typeface="MS PGothic" panose="020B0600070205080204" pitchFamily="34" charset="-128"/>
              </a:rPr>
              <a:t> is not a particularly good term, but no better term available.</a:t>
            </a:r>
            <a:endParaRPr lang="en-US" altLang="en-US" sz="2400" smtClean="0">
              <a:ea typeface="MS PGothic" panose="020B0600070205080204" pitchFamily="34" charset="-128"/>
            </a:endParaRPr>
          </a:p>
        </p:txBody>
      </p:sp>
      <p:sp>
        <p:nvSpPr>
          <p:cNvPr id="14340" name="Date Placeholder 1"/>
          <p:cNvSpPr>
            <a:spLocks noGrp="1"/>
          </p:cNvSpPr>
          <p:nvPr>
            <p:ph type="dt" sz="quarter" idx="10"/>
          </p:nvPr>
        </p:nvSpPr>
        <p:spPr>
          <a:noFill/>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en-US" sz="1400" smtClean="0"/>
              <a:t>5/23/2017</a:t>
            </a:r>
          </a:p>
        </p:txBody>
      </p:sp>
      <p:sp>
        <p:nvSpPr>
          <p:cNvPr id="14341" name="Slide Number Placeholder 3"/>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D7057764-3D28-477E-803E-3DA9BB921763}" type="slidenum">
              <a:rPr lang="en-US" altLang="en-US" sz="1400" smtClean="0"/>
              <a:pPr>
                <a:spcBef>
                  <a:spcPct val="0"/>
                </a:spcBef>
                <a:buFontTx/>
                <a:buNone/>
              </a:pPr>
              <a:t>8</a:t>
            </a:fld>
            <a:endParaRPr lang="en-US" altLang="en-US" sz="1400" smtClean="0"/>
          </a:p>
        </p:txBody>
      </p:sp>
      <p:sp>
        <p:nvSpPr>
          <p:cNvPr id="7" name="Right Brace 6"/>
          <p:cNvSpPr/>
          <p:nvPr/>
        </p:nvSpPr>
        <p:spPr>
          <a:xfrm>
            <a:off x="3352800" y="3505200"/>
            <a:ext cx="457200" cy="533400"/>
          </a:xfrm>
          <a:prstGeom prst="rightBrace">
            <a:avLst>
              <a:gd name="adj1" fmla="val 8333"/>
              <a:gd name="adj2" fmla="val 54372"/>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4343" name="TextBox 7"/>
          <p:cNvSpPr txBox="1">
            <a:spLocks noChangeArrowheads="1"/>
          </p:cNvSpPr>
          <p:nvPr/>
        </p:nvSpPr>
        <p:spPr bwMode="auto">
          <a:xfrm>
            <a:off x="4038600" y="3541713"/>
            <a:ext cx="18288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en-US" sz="2400"/>
              <a:t>Penetration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sz="3600" smtClean="0"/>
              <a:t>Access</a:t>
            </a:r>
          </a:p>
        </p:txBody>
      </p:sp>
      <p:sp>
        <p:nvSpPr>
          <p:cNvPr id="6147" name="Rectangle 3"/>
          <p:cNvSpPr>
            <a:spLocks noGrp="1" noChangeArrowheads="1"/>
          </p:cNvSpPr>
          <p:nvPr>
            <p:ph type="body" idx="1"/>
          </p:nvPr>
        </p:nvSpPr>
        <p:spPr>
          <a:xfrm>
            <a:off x="457200" y="1295400"/>
            <a:ext cx="8229600" cy="5029200"/>
          </a:xfrm>
        </p:spPr>
        <p:txBody>
          <a:bodyPr>
            <a:normAutofit lnSpcReduction="10000"/>
          </a:bodyPr>
          <a:lstStyle/>
          <a:p>
            <a:pPr eaLnBrk="1" hangingPunct="1">
              <a:defRPr/>
            </a:pPr>
            <a:r>
              <a:rPr lang="en-US" altLang="en-US" sz="2800" dirty="0" smtClean="0">
                <a:ea typeface="+mn-ea"/>
              </a:rPr>
              <a:t>Technical</a:t>
            </a:r>
          </a:p>
          <a:p>
            <a:pPr lvl="1" eaLnBrk="1" hangingPunct="1">
              <a:defRPr/>
            </a:pPr>
            <a:r>
              <a:rPr lang="en-US" altLang="en-US" sz="2400" dirty="0" smtClean="0">
                <a:ea typeface="ＭＳ Ｐゴシック" charset="0"/>
              </a:rPr>
              <a:t>Remote (through the Internet)</a:t>
            </a:r>
          </a:p>
          <a:p>
            <a:pPr lvl="1" eaLnBrk="1" hangingPunct="1">
              <a:defRPr/>
            </a:pPr>
            <a:r>
              <a:rPr lang="en-US" altLang="en-US" sz="2400" dirty="0" smtClean="0">
                <a:ea typeface="ＭＳ Ｐゴシック" charset="0"/>
              </a:rPr>
              <a:t>Close-access (e.g., through chip swap, USB key, supply chain, tapped cable, clandestine </a:t>
            </a:r>
            <a:r>
              <a:rPr lang="en-US" altLang="en-US" sz="2400" dirty="0" err="1" smtClean="0">
                <a:ea typeface="ＭＳ Ｐゴシック" charset="0"/>
              </a:rPr>
              <a:t>WiFi</a:t>
            </a:r>
            <a:r>
              <a:rPr lang="en-US" altLang="en-US" sz="2400" dirty="0" smtClean="0">
                <a:ea typeface="ＭＳ Ｐゴシック" charset="0"/>
              </a:rPr>
              <a:t>, burglary, shipping)</a:t>
            </a:r>
          </a:p>
          <a:p>
            <a:pPr>
              <a:defRPr/>
            </a:pPr>
            <a:r>
              <a:rPr lang="en-US" altLang="en-US" sz="2800" dirty="0" smtClean="0">
                <a:ea typeface="+mn-ea"/>
              </a:rPr>
              <a:t>Social</a:t>
            </a:r>
          </a:p>
          <a:p>
            <a:pPr lvl="1">
              <a:lnSpc>
                <a:spcPct val="80000"/>
              </a:lnSpc>
              <a:defRPr/>
            </a:pPr>
            <a:r>
              <a:rPr lang="en-US" altLang="en-US" sz="2400" dirty="0" smtClean="0">
                <a:ea typeface="ＭＳ Ｐゴシック" charset="0"/>
              </a:rPr>
              <a:t>Trickery, bribery, blackmail, extortion, persuasion</a:t>
            </a:r>
          </a:p>
          <a:p>
            <a:pPr lvl="1">
              <a:lnSpc>
                <a:spcPct val="80000"/>
              </a:lnSpc>
              <a:defRPr/>
            </a:pPr>
            <a:r>
              <a:rPr lang="en-US" altLang="en-US" sz="2400" dirty="0" smtClean="0">
                <a:ea typeface="ＭＳ Ｐゴシック" charset="0"/>
              </a:rPr>
              <a:t>Some targets of social access</a:t>
            </a:r>
          </a:p>
          <a:p>
            <a:pPr lvl="2">
              <a:lnSpc>
                <a:spcPct val="80000"/>
              </a:lnSpc>
              <a:defRPr/>
            </a:pPr>
            <a:r>
              <a:rPr lang="en-US" altLang="en-US" sz="2200" dirty="0" smtClean="0">
                <a:ea typeface="ＭＳ Ｐゴシック" charset="0"/>
              </a:rPr>
              <a:t>Users and operators</a:t>
            </a:r>
          </a:p>
          <a:p>
            <a:pPr lvl="2">
              <a:lnSpc>
                <a:spcPct val="80000"/>
              </a:lnSpc>
              <a:defRPr/>
            </a:pPr>
            <a:r>
              <a:rPr lang="en-US" altLang="en-US" sz="2200" dirty="0" smtClean="0">
                <a:ea typeface="ＭＳ Ｐゴシック" charset="0"/>
              </a:rPr>
              <a:t>Vendors and service providers</a:t>
            </a:r>
          </a:p>
          <a:p>
            <a:pPr lvl="1">
              <a:lnSpc>
                <a:spcPct val="80000"/>
              </a:lnSpc>
              <a:buFontTx/>
              <a:buNone/>
              <a:defRPr/>
            </a:pPr>
            <a:endParaRPr lang="en-US" altLang="en-US" sz="2000" dirty="0" smtClean="0">
              <a:ea typeface="ＭＳ Ｐゴシック" charset="0"/>
            </a:endParaRPr>
          </a:p>
          <a:p>
            <a:pPr>
              <a:lnSpc>
                <a:spcPct val="80000"/>
              </a:lnSpc>
              <a:defRPr/>
            </a:pPr>
            <a:r>
              <a:rPr lang="en-US" altLang="en-US" sz="2800" dirty="0" smtClean="0">
                <a:ea typeface="+mn-ea"/>
              </a:rPr>
              <a:t>Technical and social elements often combined, e.g., phishing.</a:t>
            </a:r>
          </a:p>
          <a:p>
            <a:pPr lvl="2" eaLnBrk="1" hangingPunct="1">
              <a:defRPr/>
            </a:pPr>
            <a:endParaRPr lang="en-US" altLang="en-US" sz="2000" dirty="0" smtClean="0">
              <a:ea typeface="ＭＳ Ｐゴシック" charset="0"/>
            </a:endParaRPr>
          </a:p>
        </p:txBody>
      </p:sp>
      <p:sp>
        <p:nvSpPr>
          <p:cNvPr id="15364" name="Date Placeholder 1"/>
          <p:cNvSpPr>
            <a:spLocks noGrp="1"/>
          </p:cNvSpPr>
          <p:nvPr>
            <p:ph type="dt" sz="quarter" idx="10"/>
          </p:nvPr>
        </p:nvSpPr>
        <p:spPr>
          <a:noFill/>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en-US" sz="1400" smtClean="0"/>
              <a:t>5/23/2017</a:t>
            </a:r>
          </a:p>
        </p:txBody>
      </p:sp>
      <p:sp>
        <p:nvSpPr>
          <p:cNvPr id="15365" name="Slide Number Placeholder 2"/>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4E0C4C5E-0ACC-4BEB-A5E5-40F6EADC92A5}" type="slidenum">
              <a:rPr lang="en-US" altLang="en-US" sz="1400" smtClean="0"/>
              <a:pPr>
                <a:spcBef>
                  <a:spcPct val="0"/>
                </a:spcBef>
                <a:buFontTx/>
                <a:buNone/>
              </a:pPr>
              <a:t>9</a:t>
            </a:fld>
            <a:endParaRPr lang="en-US" altLang="en-US" sz="140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17821</TotalTime>
  <Words>6041</Words>
  <Application>Microsoft Office PowerPoint</Application>
  <PresentationFormat>On-screen Show (4:3)</PresentationFormat>
  <Paragraphs>814</Paragraphs>
  <Slides>79</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79</vt:i4>
      </vt:variant>
    </vt:vector>
  </HeadingPairs>
  <TitlesOfParts>
    <vt:vector size="86" baseType="lpstr">
      <vt:lpstr>MS PGothic</vt:lpstr>
      <vt:lpstr>MS PGothic</vt:lpstr>
      <vt:lpstr>Arial</vt:lpstr>
      <vt:lpstr>Calibri</vt:lpstr>
      <vt:lpstr>Symbol</vt:lpstr>
      <vt:lpstr>Wingdings</vt:lpstr>
      <vt:lpstr>Default Design</vt:lpstr>
      <vt:lpstr>Fundamentals of Cyber Conflict</vt:lpstr>
      <vt:lpstr>Some source material</vt:lpstr>
      <vt:lpstr>Policy and Technology Framing</vt:lpstr>
      <vt:lpstr>A fundamental distinction</vt:lpstr>
      <vt:lpstr>A basic premise</vt:lpstr>
      <vt:lpstr>Governments need policy to guide use of  offensive capabilities</vt:lpstr>
      <vt:lpstr>What is a “gun” in cyberspace?</vt:lpstr>
      <vt:lpstr>Basic technology of cyber weapons</vt:lpstr>
      <vt:lpstr>Access</vt:lpstr>
      <vt:lpstr>Vulnerabilities</vt:lpstr>
      <vt:lpstr>Payload – determines type of offensive action</vt:lpstr>
      <vt:lpstr>Cyber operations vs cyber weapons</vt:lpstr>
      <vt:lpstr>Some cyber examples</vt:lpstr>
      <vt:lpstr>Some important characteristics of  offensive cyber capabilities</vt:lpstr>
      <vt:lpstr>PowerPoint Presentation</vt:lpstr>
      <vt:lpstr>PowerPoint Presentation</vt:lpstr>
      <vt:lpstr>PowerPoint Presentation</vt:lpstr>
      <vt:lpstr>Two different kinds of  offensive cyber capability</vt:lpstr>
      <vt:lpstr>Some ways to use  offensive cyber capabilities</vt:lpstr>
      <vt:lpstr>Offensive actions for defensive purposes</vt:lpstr>
      <vt:lpstr>Offensive actions for offensive purposes</vt:lpstr>
      <vt:lpstr>PowerPoint Presentation</vt:lpstr>
      <vt:lpstr>PowerPoint Presentation</vt:lpstr>
      <vt:lpstr>PowerPoint Presentation</vt:lpstr>
      <vt:lpstr>Punching or punching back?</vt:lpstr>
      <vt:lpstr>PowerPoint Presentation</vt:lpstr>
      <vt:lpstr>US views on cyber</vt:lpstr>
      <vt:lpstr>Excerpt from DOD Cyber Strategy:  US Strategic Goals</vt:lpstr>
      <vt:lpstr>PowerPoint Presentation</vt:lpstr>
      <vt:lpstr>PowerPoint Presentation</vt:lpstr>
      <vt:lpstr>The IC view of offensive operations</vt:lpstr>
      <vt:lpstr>International humanitarian law (the laws of armed conflict)</vt:lpstr>
      <vt:lpstr>What is cyber war?</vt:lpstr>
      <vt:lpstr>What is not cyber war?</vt:lpstr>
      <vt:lpstr>PowerPoint Presentation</vt:lpstr>
      <vt:lpstr>Key terms in UN Charter (bolded below) not defined</vt:lpstr>
      <vt:lpstr>Jus Ad Bellum - UN Charter</vt:lpstr>
      <vt:lpstr>Hard scenario 1:   Economic damage without physical damage </vt:lpstr>
      <vt:lpstr>Hard scenario 2: Interfering with elections</vt:lpstr>
      <vt:lpstr>Hard scenario 3:  Ambiguities between exploitation and attack</vt:lpstr>
      <vt:lpstr> Jus in Bello - Some Important Principles</vt:lpstr>
      <vt:lpstr>On proportionality</vt:lpstr>
      <vt:lpstr>On distinction</vt:lpstr>
      <vt:lpstr>On Attribution</vt:lpstr>
      <vt:lpstr>PowerPoint Presentation</vt:lpstr>
      <vt:lpstr>A canonical example</vt:lpstr>
      <vt:lpstr>An illustrative scenario</vt:lpstr>
      <vt:lpstr>Unpacking attribution</vt:lpstr>
      <vt:lpstr>For national security purposes, we want to attribute to P (a state)</vt:lpstr>
      <vt:lpstr>Information sources for attribution</vt:lpstr>
      <vt:lpstr>Different levels of attribution certainty needed for different goals</vt:lpstr>
      <vt:lpstr>On deterrence</vt:lpstr>
      <vt:lpstr>Why deterrence?</vt:lpstr>
      <vt:lpstr>On cyber deterrence</vt:lpstr>
      <vt:lpstr>What hostile cyber action is to be deterred?</vt:lpstr>
      <vt:lpstr>Examples of undesirable cyberactivity</vt:lpstr>
      <vt:lpstr>Who is being deterred? </vt:lpstr>
      <vt:lpstr>High-End Attackers vs. Low-End</vt:lpstr>
      <vt:lpstr>What response should be threatened  to deter that action?</vt:lpstr>
      <vt:lpstr>Possible responses when state not involved</vt:lpstr>
      <vt:lpstr>Possible responses when state is involved</vt:lpstr>
      <vt:lpstr>PowerPoint Presentation</vt:lpstr>
      <vt:lpstr>What is needed to make a response credible?</vt:lpstr>
      <vt:lpstr>Some observations about  cyber deterrence in practice</vt:lpstr>
      <vt:lpstr>On Escalation</vt:lpstr>
      <vt:lpstr>The general story regarding escalation</vt:lpstr>
      <vt:lpstr>Types of escalation (1)</vt:lpstr>
      <vt:lpstr>Types of escalation (2)</vt:lpstr>
      <vt:lpstr>Conflict termination</vt:lpstr>
      <vt:lpstr>Some questions  re escalation and termination</vt:lpstr>
      <vt:lpstr>Active Defense</vt:lpstr>
      <vt:lpstr>Active vs Passive Defense</vt:lpstr>
      <vt:lpstr>PowerPoint Presentation</vt:lpstr>
      <vt:lpstr>A hierarchy of active defenses</vt:lpstr>
      <vt:lpstr>Categories of active defense</vt:lpstr>
      <vt:lpstr>Three questions on active defense</vt:lpstr>
      <vt:lpstr>A depressing future</vt:lpstr>
      <vt:lpstr>A condundrum and a prediction</vt:lpstr>
      <vt:lpstr>For more information…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Technology of Cyberattack</dc:title>
  <dc:creator>Herb Lin</dc:creator>
  <cp:lastModifiedBy>Herb Lin</cp:lastModifiedBy>
  <cp:revision>497</cp:revision>
  <cp:lastPrinted>2017-05-23T21:39:19Z</cp:lastPrinted>
  <dcterms:created xsi:type="dcterms:W3CDTF">2010-10-11T17:33:15Z</dcterms:created>
  <dcterms:modified xsi:type="dcterms:W3CDTF">2017-05-24T02:39:44Z</dcterms:modified>
</cp:coreProperties>
</file>